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1" r:id="rId3"/>
    <p:sldId id="283" r:id="rId4"/>
    <p:sldId id="296" r:id="rId5"/>
    <p:sldId id="299" r:id="rId6"/>
    <p:sldId id="281" r:id="rId7"/>
    <p:sldId id="298" r:id="rId8"/>
    <p:sldId id="293" r:id="rId9"/>
    <p:sldId id="303" r:id="rId10"/>
    <p:sldId id="266" r:id="rId11"/>
    <p:sldId id="273" r:id="rId12"/>
    <p:sldId id="264" r:id="rId13"/>
    <p:sldId id="268" r:id="rId14"/>
    <p:sldId id="274" r:id="rId15"/>
    <p:sldId id="286" r:id="rId16"/>
    <p:sldId id="269" r:id="rId17"/>
    <p:sldId id="275" r:id="rId18"/>
    <p:sldId id="291" r:id="rId19"/>
    <p:sldId id="271" r:id="rId20"/>
    <p:sldId id="276" r:id="rId21"/>
    <p:sldId id="290" r:id="rId22"/>
    <p:sldId id="278" r:id="rId23"/>
    <p:sldId id="305" r:id="rId24"/>
    <p:sldId id="306" r:id="rId25"/>
    <p:sldId id="307" r:id="rId26"/>
    <p:sldId id="292" r:id="rId27"/>
    <p:sldId id="304" r:id="rId28"/>
    <p:sldId id="294" r:id="rId29"/>
    <p:sldId id="279" r:id="rId30"/>
    <p:sldId id="280" r:id="rId31"/>
    <p:sldId id="265" r:id="rId32"/>
    <p:sldId id="289" r:id="rId33"/>
  </p:sldIdLst>
  <p:sldSz cx="9144000" cy="5143500" type="screen16x9"/>
  <p:notesSz cx="7010400" cy="9296400"/>
  <p:embeddedFontLst>
    <p:embeddedFont>
      <p:font typeface="Caflisch Script Web Pro" panose="03080502040307070203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ranklin Gothic Medium" panose="020B0603020102020204" pitchFamily="34" charset="0"/>
      <p:regular r:id="rId41"/>
      <p:italic r:id="rId42"/>
    </p:embeddedFont>
    <p:embeddedFont>
      <p:font typeface="Californian FB" panose="0207040306080B030204" pitchFamily="18" charset="0"/>
      <p:regular r:id="rId43"/>
      <p:bold r:id="rId44"/>
      <p:italic r:id="rId45"/>
    </p:embeddedFont>
    <p:embeddedFont>
      <p:font typeface="Aharoni" panose="020B0604020202020204" charset="-79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99461B-7168-40D6-8169-93641860467C}">
          <p14:sldIdLst>
            <p14:sldId id="256"/>
            <p14:sldId id="261"/>
            <p14:sldId id="283"/>
            <p14:sldId id="296"/>
            <p14:sldId id="299"/>
            <p14:sldId id="281"/>
            <p14:sldId id="298"/>
            <p14:sldId id="293"/>
            <p14:sldId id="303"/>
            <p14:sldId id="266"/>
            <p14:sldId id="273"/>
            <p14:sldId id="264"/>
            <p14:sldId id="268"/>
            <p14:sldId id="274"/>
            <p14:sldId id="286"/>
            <p14:sldId id="269"/>
            <p14:sldId id="275"/>
            <p14:sldId id="291"/>
            <p14:sldId id="271"/>
            <p14:sldId id="276"/>
            <p14:sldId id="290"/>
            <p14:sldId id="278"/>
            <p14:sldId id="305"/>
            <p14:sldId id="306"/>
            <p14:sldId id="307"/>
          </p14:sldIdLst>
        </p14:section>
        <p14:section name="Untitled Section" id="{EEA91868-7E7E-4400-B19D-9DC6C4ECE38B}">
          <p14:sldIdLst>
            <p14:sldId id="292"/>
            <p14:sldId id="304"/>
            <p14:sldId id="294"/>
            <p14:sldId id="279"/>
            <p14:sldId id="280"/>
            <p14:sldId id="265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92">
          <p15:clr>
            <a:srgbClr val="A4A3A4"/>
          </p15:clr>
        </p15:guide>
        <p15:guide id="2" pos="2880">
          <p15:clr>
            <a:srgbClr val="A4A3A4"/>
          </p15:clr>
        </p15:guide>
        <p15:guide id="3" pos="4720">
          <p15:clr>
            <a:srgbClr val="A4A3A4"/>
          </p15:clr>
        </p15:guide>
        <p15:guide id="4" orient="horz" pos="420">
          <p15:clr>
            <a:srgbClr val="A4A3A4"/>
          </p15:clr>
        </p15:guide>
        <p15:guide id="5" pos="1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C301A"/>
    <a:srgbClr val="990000"/>
    <a:srgbClr val="FF0DDC"/>
    <a:srgbClr val="FF7C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71395" autoAdjust="0"/>
  </p:normalViewPr>
  <p:slideViewPr>
    <p:cSldViewPr>
      <p:cViewPr varScale="1">
        <p:scale>
          <a:sx n="108" d="100"/>
          <a:sy n="108" d="100"/>
        </p:scale>
        <p:origin x="1602" y="78"/>
      </p:cViewPr>
      <p:guideLst>
        <p:guide orient="horz" pos="1092"/>
        <p:guide pos="2880"/>
        <p:guide pos="4720"/>
        <p:guide orient="horz" pos="420"/>
        <p:guide pos="12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4032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6775F94-91DB-488A-9042-111781581C4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97DFF151-90C2-49D4-A181-D1FE374F8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0461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7945985D-BC25-4D9D-AB9F-5D37D5CE8F3A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6913"/>
            <a:ext cx="62007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1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F9D810C2-EFED-46F8-ABC2-DFCD4AA0D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442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7BB832-B028-4578-B29E-F8E68B7E2B18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73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1D7E5D-1CA2-4D4A-8C12-621809EF3732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6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BCA2D34-5983-4113-A8B5-7D80368A3C88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65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36EFD7-8C70-4350-9125-28886E4BC8B1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1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F7BA9B-6A91-456B-BA22-F9A057C0F8D5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72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0513C0-230F-4D67-B81C-FBE43F1F4817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93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94A172-75F1-4779-A0F4-5008E4699470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69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90D258B-5A0C-4102-A953-88BCA975FEBA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52896F-0EA4-4C85-A637-248994A45D49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02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0E8A16B-4DA5-4621-B65F-A7E89D7E3B3D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7165E02-2529-4CCD-9B4A-049B5FC236AD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1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7C02F32-C7A1-49A8-B58F-2C5471ACB520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12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2989BC-033D-48A4-86A1-00852000EFFE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02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D0628F-8EBB-421C-AB80-F51F7AA836CC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4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40B151-E4F9-4D31-921A-BEAB7109BC37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18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7A8A61-E0E5-449A-A97A-49EF657155B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81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7A8A61-E0E5-449A-A97A-49EF657155B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33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7A8A61-E0E5-449A-A97A-49EF657155B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4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844" indent="-171844">
              <a:buFont typeface="Wingdings" panose="05000000000000000000" pitchFamily="2" charset="2"/>
              <a:buChar char="Ø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1B2190E-83D6-4234-8EB0-AE87218EC7B1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36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A0EB725-E6B9-43D7-8933-8B0DE00E0CA0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14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0D3DABD-2EC4-4E10-9BC5-00A0741CC3E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97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9DFB45-3CDB-4470-A04F-D04C5C7D473D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7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86514C1-0460-4622-9A80-46F3A427C6D1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35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C68895C-413B-4921-A041-143A3E7F0BF9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00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008E0F5-6F54-437E-8225-79CAE791F34A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70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6153D19-41A6-42C3-BA2E-029C94CAC4DF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0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B8AB25B-2A36-4E9E-B07C-64D247F9FECD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4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009BE3-A1DF-44C1-88C8-F140ECE39666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5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77F7AE-E4BE-4D3B-9493-6DC530E343E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B927715-AC0B-4B1D-BF16-AEC665075FDE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2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7A8A61-E0E5-449A-A97A-49EF657155B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ARMS Drive S.A.F.E. Education Program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57A8A61-E0E5-449A-A97A-49EF657155B3}" type="datetime1">
              <a:rPr lang="en-US" smtClean="0"/>
              <a:t>05/21/2018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D810C2-EFED-46F8-ABC2-DFCD4AA0DF46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7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800" y="631031"/>
            <a:ext cx="5791200" cy="1102519"/>
          </a:xfrm>
        </p:spPr>
        <p:txBody>
          <a:bodyPr/>
          <a:lstStyle>
            <a:lvl1pPr>
              <a:defRPr>
                <a:effectLst/>
                <a:latin typeface="Antique Olive Std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758950"/>
            <a:ext cx="57912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/>
                <a:latin typeface="ITC Franklin Gothic Std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4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7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6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70608"/>
            <a:ext cx="7086600" cy="85725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90" y="1843537"/>
            <a:ext cx="6183021" cy="21077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1pPr>
            <a:lvl2pPr marL="8016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2pPr>
            <a:lvl3pPr marL="12588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3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70608"/>
            <a:ext cx="7086600" cy="85725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90" y="1843537"/>
            <a:ext cx="6183021" cy="21077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1pPr>
            <a:lvl2pPr marL="8016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2pPr>
            <a:lvl3pPr marL="12588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6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70608"/>
            <a:ext cx="7086600" cy="85725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90" y="1843537"/>
            <a:ext cx="6183021" cy="21077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1pPr>
            <a:lvl2pPr marL="8016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2pPr>
            <a:lvl3pPr marL="12588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2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70608"/>
            <a:ext cx="7086600" cy="85725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90" y="1843537"/>
            <a:ext cx="6183021" cy="21077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1pPr>
            <a:lvl2pPr marL="8016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2pPr>
            <a:lvl3pPr marL="12588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4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0" y="373380"/>
            <a:ext cx="7086600" cy="85725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50800" dist="50800" dir="2700000" algn="tl">
                    <a:srgbClr val="000000"/>
                  </a:outerShdw>
                </a:effectLst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90" y="1843537"/>
            <a:ext cx="6183021" cy="21077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1pPr>
            <a:lvl2pPr marL="8016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2pPr>
            <a:lvl3pPr marL="1258888" indent="-344488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anose="020B06030201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0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7388" indent="-346075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 marL="1085850" indent="-398463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4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7020-CCC7-4F90-89E5-D23A268BBB65}" type="datetimeFigureOut">
              <a:rPr lang="en-US" smtClean="0"/>
              <a:t>05/21/2018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4FFD-7C64-4EB2-9CA0-6A90CF29E3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4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0" r:id="rId7"/>
    <p:sldLayoutId id="2147483654" r:id="rId8"/>
    <p:sldLayoutId id="2147483655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2">
              <a:lumMod val="1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anose="020B06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"/>
            <a:ext cx="9144000" cy="514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25066"/>
            <a:ext cx="4495442" cy="2625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09950"/>
            <a:ext cx="3331025" cy="15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739061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Legal 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peed limit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1245068"/>
            <a:ext cx="2763852" cy="11916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Traffic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conditions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3829050"/>
            <a:ext cx="3245510" cy="11916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Road conditions and configuration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99148" y="16573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Weather and visibility</a:t>
            </a:r>
          </a:p>
        </p:txBody>
      </p:sp>
      <p:sp>
        <p:nvSpPr>
          <p:cNvPr id="19" name="Text Placeholder 12"/>
          <p:cNvSpPr txBox="1">
            <a:spLocks/>
          </p:cNvSpPr>
          <p:nvPr/>
        </p:nvSpPr>
        <p:spPr>
          <a:xfrm>
            <a:off x="1950237" y="1809750"/>
            <a:ext cx="5243527" cy="20090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Perceptions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r>
              <a:rPr lang="en-US" sz="4040" dirty="0" smtClean="0"/>
              <a:t>		    SPEED</a:t>
            </a:r>
            <a:endParaRPr lang="en-US" sz="4040" dirty="0"/>
          </a:p>
        </p:txBody>
      </p:sp>
    </p:spTree>
    <p:extLst>
      <p:ext uri="{BB962C8B-B14F-4D97-AF65-F5344CB8AC3E}">
        <p14:creationId xmlns:p14="http://schemas.microsoft.com/office/powerpoint/2010/main" val="3008093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0490" y="1657350"/>
            <a:ext cx="6183021" cy="210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Speed Survey</a:t>
            </a:r>
            <a:r>
              <a:rPr lang="en-US" sz="2800" b="1" dirty="0" smtClean="0"/>
              <a:t>	</a:t>
            </a:r>
          </a:p>
          <a:p>
            <a:pPr lvl="1"/>
            <a:r>
              <a:rPr lang="en-US" sz="2400" b="1" dirty="0" smtClean="0"/>
              <a:t>Do you accelerate when a traffic light turns yellow?</a:t>
            </a:r>
          </a:p>
          <a:p>
            <a:pPr lvl="1"/>
            <a:r>
              <a:rPr lang="en-US" sz="2400" b="1" dirty="0" smtClean="0"/>
              <a:t>Do you decrease your speed during bad weather or in a road construction zone?</a:t>
            </a:r>
          </a:p>
          <a:p>
            <a:pPr lvl="1"/>
            <a:r>
              <a:rPr lang="en-US" sz="2400" b="1" dirty="0" smtClean="0"/>
              <a:t>Do you make a full stop at stop signs?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86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974273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Posted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speed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ticket speed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safe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peed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974273"/>
            <a:ext cx="2763852" cy="11916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Deliberate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speeders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626" y="3943350"/>
            <a:ext cx="7774748" cy="8298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9600" b="1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Set the e</a:t>
            </a: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xample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Behavior        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0" y="14668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Multi-tasking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0" y="1352550"/>
            <a:ext cx="2763852" cy="11916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Space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management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3943350"/>
            <a:ext cx="3989675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Hazard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detection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visual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canning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52400" y="31813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           ATTENTION</a:t>
            </a:r>
            <a:endParaRPr lang="en-US" dirty="0"/>
          </a:p>
        </p:txBody>
      </p:sp>
      <p:sp>
        <p:nvSpPr>
          <p:cNvPr id="17" name="Text Placeholder 12"/>
          <p:cNvSpPr txBox="1">
            <a:spLocks/>
          </p:cNvSpPr>
          <p:nvPr/>
        </p:nvSpPr>
        <p:spPr>
          <a:xfrm>
            <a:off x="1950237" y="1809750"/>
            <a:ext cx="5243527" cy="20090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Perceptions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05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90" y="1657350"/>
            <a:ext cx="6183021" cy="210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Attention Survey</a:t>
            </a:r>
          </a:p>
          <a:p>
            <a:pPr lvl="1"/>
            <a:r>
              <a:rPr lang="en-US" sz="2400" b="1" dirty="0" smtClean="0"/>
              <a:t>Do you multi-task (use mobile device, GPS, eat,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 while driving?</a:t>
            </a:r>
          </a:p>
          <a:p>
            <a:pPr lvl="1"/>
            <a:r>
              <a:rPr lang="en-US" sz="2400" b="1" dirty="0" smtClean="0"/>
              <a:t>Do you ever closely follow the vehicle in front of you?</a:t>
            </a:r>
          </a:p>
          <a:p>
            <a:pPr lvl="1"/>
            <a:r>
              <a:rPr lang="en-US" sz="2400" b="1" dirty="0" smtClean="0"/>
              <a:t>Do you pass even when visibility is obscured?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65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Changing Behavior	          ATTENTION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191000" y="26479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Constantly monitor traffic conditions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1588707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Beware of others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21907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Changing road conditions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626" y="3943350"/>
            <a:ext cx="7774748" cy="8298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9600" b="1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Set the e</a:t>
            </a: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xample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13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52800" y="1504951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Extreme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driving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onditions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6674" y="2266950"/>
            <a:ext cx="2763852" cy="11916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Sleep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routine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34099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Night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operation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38012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Signs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fatigue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                FATIGUE</a:t>
            </a:r>
            <a:endParaRPr lang="en-US" dirty="0"/>
          </a:p>
        </p:txBody>
      </p:sp>
      <p:sp>
        <p:nvSpPr>
          <p:cNvPr id="21" name="Text Placeholder 12"/>
          <p:cNvSpPr txBox="1">
            <a:spLocks/>
          </p:cNvSpPr>
          <p:nvPr/>
        </p:nvSpPr>
        <p:spPr>
          <a:xfrm>
            <a:off x="1950237" y="1809750"/>
            <a:ext cx="5243527" cy="20090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Perceptions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82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 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0490" y="1607050"/>
            <a:ext cx="6749110" cy="210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Fatigue Survey</a:t>
            </a:r>
          </a:p>
          <a:p>
            <a:pPr lvl="1"/>
            <a:r>
              <a:rPr lang="en-US" sz="2400" b="1" dirty="0" smtClean="0"/>
              <a:t>Do you drive when sleepy and find it hard to keep your eyes open?</a:t>
            </a:r>
          </a:p>
          <a:p>
            <a:pPr lvl="1"/>
            <a:r>
              <a:rPr lang="en-US" sz="2400" b="1" dirty="0" smtClean="0"/>
              <a:t>Have you ever been unable to recall changing lanes?</a:t>
            </a:r>
          </a:p>
          <a:p>
            <a:pPr lvl="1"/>
            <a:r>
              <a:rPr lang="en-US" sz="2400" b="1" dirty="0" smtClean="0"/>
              <a:t>Do you stay up late and go to work tired?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199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Changing Behavior             FATIGUE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4626" y="3943350"/>
            <a:ext cx="7774748" cy="8298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9600" b="1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Set the e</a:t>
            </a: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xample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15049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There is no substitute for rest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6479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Avoid overnight driving if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24193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Have the right equipment for the conditions</a:t>
            </a:r>
          </a:p>
        </p:txBody>
      </p:sp>
    </p:spTree>
    <p:extLst>
      <p:ext uri="{BB962C8B-B14F-4D97-AF65-F5344CB8AC3E}">
        <p14:creationId xmlns:p14="http://schemas.microsoft.com/office/powerpoint/2010/main" val="16499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" y="3739061"/>
            <a:ext cx="3989675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Territorial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defensiveness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3233239"/>
            <a:ext cx="2763852" cy="119162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Emotional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factors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1428750"/>
            <a:ext cx="3989675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Intrusive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responses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               EMOTION</a:t>
            </a:r>
            <a:endParaRPr lang="en-US" dirty="0"/>
          </a:p>
        </p:txBody>
      </p:sp>
      <p:sp>
        <p:nvSpPr>
          <p:cNvPr id="17" name="Text Placeholder 12"/>
          <p:cNvSpPr txBox="1">
            <a:spLocks/>
          </p:cNvSpPr>
          <p:nvPr/>
        </p:nvSpPr>
        <p:spPr>
          <a:xfrm>
            <a:off x="1950237" y="1809750"/>
            <a:ext cx="5243527" cy="20090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Perceptions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0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What is the problem?</a:t>
            </a:r>
          </a:p>
          <a:p>
            <a:r>
              <a:rPr lang="en-US" b="1" dirty="0" smtClean="0"/>
              <a:t>What are the consequences?</a:t>
            </a:r>
          </a:p>
          <a:p>
            <a:r>
              <a:rPr lang="en-US" b="1" dirty="0" smtClean="0"/>
              <a:t>How does it happen?</a:t>
            </a:r>
          </a:p>
          <a:p>
            <a:r>
              <a:rPr lang="en-US" b="1" dirty="0" smtClean="0"/>
              <a:t>What can you do about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49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077" y="1428750"/>
            <a:ext cx="6801323" cy="21077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Emotion Survey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/>
              <a:t>Do </a:t>
            </a:r>
            <a:r>
              <a:rPr lang="en-US" sz="2400" b="1" dirty="0"/>
              <a:t>you take more risks when you are in a hurry?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/>
              <a:t>Do </a:t>
            </a:r>
            <a:r>
              <a:rPr lang="en-US" sz="2400" b="1" dirty="0"/>
              <a:t>you yell or honk at other drivers that make you angry?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1" dirty="0" smtClean="0"/>
              <a:t>Do </a:t>
            </a:r>
            <a:r>
              <a:rPr lang="en-US" sz="2400" b="1" dirty="0"/>
              <a:t>you drive without wearing a safety belt?</a:t>
            </a:r>
          </a:p>
          <a:p>
            <a:pPr>
              <a:lnSpc>
                <a:spcPct val="150000"/>
              </a:lnSpc>
            </a:pPr>
            <a:endParaRPr lang="en-US" b="1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CHANGING BEHAVIOR – EMOTION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="1" baseline="30000" dirty="0"/>
          </a:p>
          <a:p>
            <a:endParaRPr lang="en-US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76200" y="342900"/>
            <a:ext cx="8915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4626" y="3943350"/>
            <a:ext cx="7774748" cy="82981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9600" b="1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Set the e</a:t>
            </a: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xample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3374" y="14287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Don’t provoke others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25717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Understand your triggers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2600" y="2495550"/>
            <a:ext cx="3297252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Focus on what you can control</a:t>
            </a:r>
          </a:p>
        </p:txBody>
      </p:sp>
    </p:spTree>
    <p:extLst>
      <p:ext uri="{BB962C8B-B14F-4D97-AF65-F5344CB8AC3E}">
        <p14:creationId xmlns:p14="http://schemas.microsoft.com/office/powerpoint/2010/main" val="70295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48150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Believe …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501" y="1748627"/>
            <a:ext cx="7608693" cy="25118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ou can change your employees’ </a:t>
            </a:r>
            <a:r>
              <a:rPr lang="en-US" sz="36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attitudes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and </a:t>
            </a:r>
            <a:r>
              <a:rPr lang="en-US" sz="36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behaviors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?</a:t>
            </a:r>
            <a:endParaRPr lang="en-US" sz="36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2088776" y="2741408"/>
            <a:ext cx="5243527" cy="20090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b="1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We Believe!</a:t>
            </a:r>
            <a:endParaRPr lang="en-US" sz="9600" b="1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60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1428750"/>
            <a:ext cx="6722604" cy="14258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Jury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awards and settlements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cost businesses billions of dollars!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258" y="2613958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Bodily injury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Pain and suffering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Medical costs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Mental anguish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Disability benefits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9858" y="2623938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Legal fees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Survivor benefits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Punitive damages</a:t>
            </a: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Loss of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pic>
        <p:nvPicPr>
          <p:cNvPr id="12" name="Picture 2" descr="C:\Users\e747axw\Desktop\closed 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845">
            <a:off x="356899" y="2780821"/>
            <a:ext cx="2362199" cy="1605264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CONSEQUENCES </a:t>
            </a:r>
            <a:r>
              <a:rPr lang="en-US" sz="3200" dirty="0"/>
              <a:t> </a:t>
            </a:r>
            <a:r>
              <a:rPr lang="en-US" sz="3200" dirty="0" smtClean="0"/>
              <a:t>    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23" y="2265278"/>
            <a:ext cx="4645395" cy="21077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Vicarious Liability </a:t>
            </a:r>
            <a:r>
              <a:rPr lang="en-US" sz="2800" b="1" dirty="0" smtClean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/>
            </a:r>
            <a:br>
              <a:rPr lang="en-US" sz="2800" b="1" dirty="0" smtClean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</a:br>
            <a:r>
              <a:rPr lang="en-US" sz="2800" b="1" dirty="0" smtClean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&amp; </a:t>
            </a:r>
            <a:br>
              <a:rPr lang="en-US" sz="2800" b="1" dirty="0" smtClean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</a:br>
            <a:r>
              <a:rPr lang="en-US" sz="2800" b="1" dirty="0" smtClean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Negligent </a:t>
            </a:r>
            <a:r>
              <a:rPr lang="en-US" sz="2800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n-lt"/>
              </a:rPr>
              <a:t>Entrustment</a:t>
            </a:r>
          </a:p>
          <a:p>
            <a:pPr marL="0" indent="0">
              <a:buNone/>
            </a:pPr>
            <a:endParaRPr lang="en-US" sz="105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33550"/>
            <a:ext cx="3910265" cy="2639428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38600" y="2369050"/>
            <a:ext cx="6183021" cy="2107700"/>
          </a:xfrm>
        </p:spPr>
        <p:txBody>
          <a:bodyPr>
            <a:noAutofit/>
          </a:bodyPr>
          <a:lstStyle/>
          <a:p>
            <a:r>
              <a:rPr lang="en-US" sz="2400" dirty="0"/>
              <a:t>Who didn’t make it home?</a:t>
            </a:r>
          </a:p>
          <a:p>
            <a:r>
              <a:rPr lang="en-US" sz="2400" dirty="0"/>
              <a:t>Who can no longer walk?</a:t>
            </a:r>
          </a:p>
          <a:p>
            <a:r>
              <a:rPr lang="en-US" sz="2400" dirty="0"/>
              <a:t>Who will live with chronic pain?</a:t>
            </a:r>
          </a:p>
          <a:p>
            <a:r>
              <a:rPr lang="en-US" sz="2400" dirty="0"/>
              <a:t>Who buried a child or loved one?</a:t>
            </a:r>
          </a:p>
          <a:p>
            <a:r>
              <a:rPr lang="en-US" sz="2400" dirty="0"/>
              <a:t>Whose life was changed forever?</a:t>
            </a:r>
          </a:p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295400" y="1123950"/>
            <a:ext cx="7162800" cy="909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7200" b="1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Beyond the courtroom!</a:t>
            </a:r>
          </a:p>
          <a:p>
            <a:pPr lvl="1"/>
            <a:endParaRPr 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0" y="2433204"/>
            <a:ext cx="3231624" cy="2155493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87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Businesses Leaders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428750"/>
            <a:ext cx="3490154" cy="555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Discuss with your employees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7" b="24275"/>
          <a:stretch/>
        </p:blipFill>
        <p:spPr bwMode="auto">
          <a:xfrm>
            <a:off x="6705600" y="1295764"/>
            <a:ext cx="2133600" cy="2790327"/>
          </a:xfrm>
          <a:prstGeom prst="rect">
            <a:avLst/>
          </a:prstGeom>
          <a:ln w="952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46" y="1708608"/>
            <a:ext cx="2236794" cy="289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28999" y="2647950"/>
            <a:ext cx="3764465" cy="1905000"/>
            <a:chOff x="4236867" y="2378056"/>
            <a:chExt cx="4723141" cy="24514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36867" y="2378056"/>
              <a:ext cx="1670015" cy="21611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8258" y="2509512"/>
              <a:ext cx="1670014" cy="21611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1083" y="2668266"/>
              <a:ext cx="1670014" cy="21611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89995" y="2571750"/>
              <a:ext cx="1670013" cy="21611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3824817"/>
            <a:ext cx="1347399" cy="134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16" y="1508586"/>
            <a:ext cx="2528999" cy="327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6" y="1200150"/>
            <a:ext cx="3490154" cy="555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SPEED</a:t>
            </a:r>
            <a:endParaRPr lang="en-US" sz="5400" b="1" dirty="0">
              <a:effectLst>
                <a:glow rad="1016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699350"/>
            <a:ext cx="2387000" cy="238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95550"/>
            <a:ext cx="1906505" cy="11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REMINDERS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6" y="1506655"/>
            <a:ext cx="4156911" cy="324946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84" y="1405025"/>
            <a:ext cx="2668016" cy="3452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399" y="2544848"/>
            <a:ext cx="1599032" cy="2069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3889" y="2544848"/>
            <a:ext cx="1610847" cy="2084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61" y="2544848"/>
            <a:ext cx="1596539" cy="2069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13321"/>
            <a:ext cx="1143000" cy="6730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9379" y="1428750"/>
            <a:ext cx="6183021" cy="983257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b="1" dirty="0" smtClean="0">
                <a:latin typeface="+mj-lt"/>
              </a:rPr>
              <a:t>Have a policy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+mj-lt"/>
              </a:rPr>
              <a:t>Screen and monitor your drivers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7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7350"/>
            <a:ext cx="4056888" cy="2693774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524000" y="2663845"/>
            <a:ext cx="3657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ore than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6,300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injuries and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100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deaths daily.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4860" y="1889105"/>
            <a:ext cx="317286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r>
              <a:rPr lang="en-US" sz="9600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</a:rPr>
              <a:t>Crashes</a:t>
            </a:r>
            <a:endParaRPr lang="en-US" sz="9600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UN-S.A.F.E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51561" y="1809750"/>
            <a:ext cx="7040879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801688" indent="-344488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Wingdings" panose="05000000000000000000" pitchFamily="2" charset="2"/>
              <a:buNone/>
            </a:pPr>
            <a:endParaRPr lang="en-US" sz="18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  <a:p>
            <a:pPr marL="0" lvl="1" indent="0" algn="ctr">
              <a:lnSpc>
                <a:spcPts val="4900"/>
              </a:lnSpc>
              <a:buFont typeface="Wingdings" panose="05000000000000000000" pitchFamily="2" charset="2"/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Is it worth </a:t>
            </a:r>
            <a:r>
              <a:rPr lang="en-US" sz="66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killing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for?</a:t>
            </a:r>
          </a:p>
          <a:p>
            <a:pPr marL="0" lvl="1" indent="0" algn="ctr">
              <a:lnSpc>
                <a:spcPts val="4900"/>
              </a:lnSpc>
              <a:buFont typeface="Wingdings" panose="05000000000000000000" pitchFamily="2" charset="2"/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Is it worth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dying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for?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48150"/>
            <a:ext cx="1143000" cy="6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7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e740mwm\Desktop\HR-71 2015 Mission Statement_300dpi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42950"/>
            <a:ext cx="3352800" cy="421503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345901"/>
            <a:ext cx="4724400" cy="25118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USA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Today article at http://usat.ly/2gKoLQD. AAA Foundation for Traffic Safety, Acute Sleep Deprivation and Risk of Motor Vehicle Crash Involvement Fact Sheet, page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2. https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://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www.aaafoundation.org/sites/default/files/AcuteSleepDeprivationCrashRiskFS.pdf</a:t>
            </a:r>
          </a:p>
          <a:p>
            <a:pPr marL="0" lvl="1" indent="0">
              <a:buNone/>
            </a:pPr>
            <a:endParaRPr lang="en-US" sz="1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  <a:p>
            <a:pPr marL="0" lvl="1" indent="0"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National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Highway Traffic Safety Administration. Motivations for Speeding, DOT HS 811 672. October 2012. </a:t>
            </a:r>
          </a:p>
          <a:p>
            <a:pPr marL="0" lvl="1" indent="0">
              <a:buNone/>
            </a:pPr>
            <a:endParaRPr lang="en-US" sz="14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  <a:p>
            <a:pPr marL="0" lvl="1" indent="0">
              <a:buNone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National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Highway Traffic Safety Administration. Motivations for Speeding—Additional Data Analysis, </a:t>
            </a:r>
          </a:p>
          <a:p>
            <a:pPr marL="0" lvl="1" indent="0">
              <a:buNone/>
            </a:pPr>
            <a:r>
              <a:rPr lang="en-US" sz="1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DOT HS 812 250. March 2016.</a:t>
            </a:r>
            <a:endParaRPr lang="en-US" sz="1400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8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 b="12892"/>
          <a:stretch/>
        </p:blipFill>
        <p:spPr>
          <a:xfrm>
            <a:off x="1510" y="3420836"/>
            <a:ext cx="1587804" cy="1733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6448" y="616029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7500" y="1809750"/>
            <a:ext cx="232410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This presentation is for general information and risk prevention only and should not be considered </a:t>
            </a:r>
            <a:r>
              <a:rPr lang="en-US" sz="1050" dirty="0" smtClean="0">
                <a:solidFill>
                  <a:schemeClr val="bg1"/>
                </a:solidFill>
              </a:rPr>
              <a:t>legal or </a:t>
            </a:r>
            <a:r>
              <a:rPr lang="en-US" sz="1050" dirty="0">
                <a:solidFill>
                  <a:schemeClr val="bg1"/>
                </a:solidFill>
              </a:rPr>
              <a:t>other expert advice. </a:t>
            </a:r>
            <a:r>
              <a:rPr lang="en-US" sz="1050" dirty="0" smtClean="0">
                <a:solidFill>
                  <a:schemeClr val="bg1"/>
                </a:solidFill>
              </a:rPr>
              <a:t>The </a:t>
            </a:r>
            <a:r>
              <a:rPr lang="en-US" sz="1050" dirty="0">
                <a:solidFill>
                  <a:schemeClr val="bg1"/>
                </a:solidFill>
              </a:rPr>
              <a:t>information herein may be subject to, and is not a substitute for, any laws or regulations that may apply in your </a:t>
            </a:r>
            <a:r>
              <a:rPr lang="en-US" sz="1050" dirty="0" smtClean="0">
                <a:solidFill>
                  <a:schemeClr val="bg1"/>
                </a:solidFill>
              </a:rPr>
              <a:t>state. The </a:t>
            </a:r>
            <a:r>
              <a:rPr lang="en-US" sz="1050" dirty="0">
                <a:solidFill>
                  <a:schemeClr val="bg1"/>
                </a:solidFill>
              </a:rPr>
              <a:t>recommendations herein may help reduce but are not guaranteed to eliminate any or all risk of loss.  Qualified counsel should be sought with questions specific to your </a:t>
            </a:r>
            <a:r>
              <a:rPr lang="en-US" sz="1050" dirty="0" smtClean="0">
                <a:solidFill>
                  <a:schemeClr val="bg1"/>
                </a:solidFill>
              </a:rPr>
              <a:t>circumstances.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6" name="Picture 2" descr="M:\Photos Logos Icons\Federated Corporate Designs Icons Logos\Federated NEW Oct 2014 Corporate Logos with one R\PREFERRED_4CP_Layered PSDs\Stacked with Tagline\Federated_Logo_Stacked_Tagline_PMS484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05" y="4250230"/>
            <a:ext cx="1758195" cy="8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6" y="699260"/>
            <a:ext cx="3192982" cy="1864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t="27408" r="24948" b="50000"/>
          <a:stretch/>
        </p:blipFill>
        <p:spPr>
          <a:xfrm>
            <a:off x="1264444" y="3829242"/>
            <a:ext cx="2177144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2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03919" y="2495550"/>
            <a:ext cx="4362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Speeding directly contributes to traffic injury severity and is involved in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one-third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of all U.S. traffic fatalities.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352550"/>
            <a:ext cx="317286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r>
              <a:rPr lang="en-US" sz="9600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</a:rPr>
              <a:t>S</a:t>
            </a:r>
            <a:r>
              <a:rPr lang="en-US" sz="9600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</a:rPr>
              <a:t>peed</a:t>
            </a:r>
            <a:endParaRPr lang="en-US" sz="9600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8"/>
          <a:stretch/>
        </p:blipFill>
        <p:spPr>
          <a:xfrm>
            <a:off x="5660976" y="1773714"/>
            <a:ext cx="3102024" cy="2779236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4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dirty="0" smtClean="0">
                <a:solidFill>
                  <a:prstClr val="white"/>
                </a:solidFill>
              </a:rPr>
              <a:t>PROBLEM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2495550"/>
            <a:ext cx="3605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It is impossible for the human mind to fully focus on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two tasks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at once.</a:t>
            </a:r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26665" y="1714500"/>
            <a:ext cx="464539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r>
              <a:rPr lang="en-US" sz="9600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</a:rPr>
              <a:t>Attention</a:t>
            </a:r>
            <a:endParaRPr lang="en-US" sz="9600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7514"/>
            <a:ext cx="4163650" cy="2779236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15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dirty="0" smtClean="0">
                <a:solidFill>
                  <a:prstClr val="white"/>
                </a:solidFill>
              </a:rPr>
              <a:t>PROBLEM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410" y="3015555"/>
            <a:ext cx="39657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Driving on six hours of sleep 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almost doubles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your chances of being involved in a motor vehicle crash.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888665" y="1956018"/>
            <a:ext cx="464539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r>
              <a:rPr lang="en-US" sz="9600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</a:rPr>
              <a:t>Fatigue</a:t>
            </a:r>
            <a:endParaRPr lang="en-US" sz="9600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50" y="1778918"/>
            <a:ext cx="4163650" cy="2774032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2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dirty="0" smtClean="0">
                <a:solidFill>
                  <a:prstClr val="white"/>
                </a:solidFill>
              </a:rPr>
              <a:t>PROBLEM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48" y="1778918"/>
            <a:ext cx="4155853" cy="2774032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762000" y="2544039"/>
            <a:ext cx="3965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Aggressive Driving played a role in </a:t>
            </a:r>
            <a:r>
              <a:rPr lang="en-US" sz="3200" b="1" dirty="0">
                <a:solidFill>
                  <a:schemeClr val="bg1"/>
                </a:solidFill>
                <a:effectLst>
                  <a:glow rad="1016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56%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of fatal crashes.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6628" y="1790700"/>
            <a:ext cx="38391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US" sz="9600" spc="50" dirty="0" smtClean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</a:rPr>
              <a:t>Emotion</a:t>
            </a:r>
            <a:endParaRPr lang="en-US" sz="9600" spc="50" dirty="0">
              <a:ln w="6350" cmpd="sng">
                <a:solidFill>
                  <a:srgbClr val="8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76200">
                  <a:srgbClr val="800000"/>
                </a:glow>
                <a:outerShdw blurRad="50800" dist="50800" dir="5400000" algn="ctr" rotWithShape="0">
                  <a:schemeClr val="tx1"/>
                </a:outerShdw>
              </a:effectLst>
              <a:latin typeface="Caflisch Script Web Pro" panose="03080502040307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2216650"/>
            <a:ext cx="6183021" cy="2107700"/>
          </a:xfrm>
        </p:spPr>
        <p:txBody>
          <a:bodyPr>
            <a:noAutofit/>
          </a:bodyPr>
          <a:lstStyle/>
          <a:p>
            <a:pPr marL="0" indent="0" algn="ctr">
              <a:lnSpc>
                <a:spcPts val="7500"/>
              </a:lnSpc>
              <a:buNone/>
            </a:pPr>
            <a:r>
              <a:rPr lang="en-US" sz="7200" b="1" dirty="0" smtClean="0">
                <a:solidFill>
                  <a:srgbClr val="00FFFF"/>
                </a:solidFill>
              </a:rPr>
              <a:t> </a:t>
            </a:r>
            <a:r>
              <a:rPr lang="en-US" sz="8000" b="1" dirty="0"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Are they </a:t>
            </a:r>
            <a:r>
              <a:rPr lang="en-US" sz="9600" b="1" spc="50" dirty="0">
                <a:ln w="6350" cmpd="sng">
                  <a:solidFill>
                    <a:srgbClr val="8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76200">
                    <a:srgbClr val="800000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aflisch Script Web Pro" panose="03080502040307070203" pitchFamily="66" charset="0"/>
                <a:ea typeface="+mj-ea"/>
                <a:cs typeface="Aharoni" panose="02010803020104030203" pitchFamily="2" charset="-79"/>
              </a:rPr>
              <a:t>preventable?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9161"/>
            <a:ext cx="1892568" cy="1256665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8" y="3105150"/>
            <a:ext cx="1892568" cy="1262344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58" y="146366"/>
            <a:ext cx="2695173" cy="1802765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0688"/>
            <a:ext cx="1892568" cy="1262344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90" y="2151860"/>
            <a:ext cx="1892568" cy="1262344"/>
          </a:xfrm>
          <a:prstGeom prst="rect">
            <a:avLst/>
          </a:prstGeom>
          <a:ln w="12700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2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"/>
            <a:ext cx="9144000" cy="51415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76200" y="361950"/>
            <a:ext cx="9372600" cy="6858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00150"/>
            <a:ext cx="4495442" cy="2625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050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907</Words>
  <Application>Microsoft Office PowerPoint</Application>
  <PresentationFormat>On-screen Show (16:9)</PresentationFormat>
  <Paragraphs>224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Antique Olive Std Black</vt:lpstr>
      <vt:lpstr>Caflisch Script Web Pro</vt:lpstr>
      <vt:lpstr>Franklin Gothic Book</vt:lpstr>
      <vt:lpstr>Calibri</vt:lpstr>
      <vt:lpstr>Wingdings</vt:lpstr>
      <vt:lpstr>Franklin Gothic Medium</vt:lpstr>
      <vt:lpstr>Arial</vt:lpstr>
      <vt:lpstr>ITC Franklin Gothic Std Book</vt:lpstr>
      <vt:lpstr>Californian FB</vt:lpstr>
      <vt:lpstr>Aharoni</vt:lpstr>
      <vt:lpstr>Office Theme</vt:lpstr>
      <vt:lpstr>PowerPoint Presentation</vt:lpstr>
      <vt:lpstr>Today’s Discussion</vt:lpstr>
      <vt:lpstr>WHY?</vt:lpstr>
      <vt:lpstr>THE PROBLEM</vt:lpstr>
      <vt:lpstr>THE PROBLEM</vt:lpstr>
      <vt:lpstr>THE PROBLEM</vt:lpstr>
      <vt:lpstr>THE PROBLEM</vt:lpstr>
      <vt:lpstr>CRASHES</vt:lpstr>
      <vt:lpstr>PowerPoint Presentation</vt:lpstr>
      <vt:lpstr>The Problem      SPEED</vt:lpstr>
      <vt:lpstr>Ask Yourself …</vt:lpstr>
      <vt:lpstr>Changing Behavior         SPEED</vt:lpstr>
      <vt:lpstr>The Problem            ATTENTION</vt:lpstr>
      <vt:lpstr>Ask Yourself …</vt:lpstr>
      <vt:lpstr>Changing Behavior           ATTENTION</vt:lpstr>
      <vt:lpstr>The Problem                 FATIGUE</vt:lpstr>
      <vt:lpstr>Ask Yourself …</vt:lpstr>
      <vt:lpstr>Changing Behavior             FATIGUE</vt:lpstr>
      <vt:lpstr>The Problem                EMOTION</vt:lpstr>
      <vt:lpstr>Ask Yourself …</vt:lpstr>
      <vt:lpstr>CHANGING BEHAVIOR – EMOTION</vt:lpstr>
      <vt:lpstr>Do You Believe …</vt:lpstr>
      <vt:lpstr>CONSEQUENCES</vt:lpstr>
      <vt:lpstr>CONSEQUENCES         </vt:lpstr>
      <vt:lpstr>CONSEQUENCES </vt:lpstr>
      <vt:lpstr>Businesses Leaders </vt:lpstr>
      <vt:lpstr>EMPLOYEE MEETING</vt:lpstr>
      <vt:lpstr>DAILY REMINDERS</vt:lpstr>
      <vt:lpstr>Business Leaders</vt:lpstr>
      <vt:lpstr>Driving UN-S.A.F.E</vt:lpstr>
      <vt:lpstr>QUESTIONS?</vt:lpstr>
      <vt:lpstr>PowerPoint Presentation</vt:lpstr>
    </vt:vector>
  </TitlesOfParts>
  <Company>Federated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Kickoff</dc:title>
  <dc:creator>Bill, Chad R.</dc:creator>
  <cp:lastModifiedBy>Dawson, Vicki J.</cp:lastModifiedBy>
  <cp:revision>253</cp:revision>
  <cp:lastPrinted>2018-04-16T16:57:52Z</cp:lastPrinted>
  <dcterms:created xsi:type="dcterms:W3CDTF">2016-09-22T15:38:12Z</dcterms:created>
  <dcterms:modified xsi:type="dcterms:W3CDTF">2018-05-21T14:51:24Z</dcterms:modified>
</cp:coreProperties>
</file>