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576" r:id="rId5"/>
    <p:sldId id="2779" r:id="rId6"/>
    <p:sldId id="2760" r:id="rId7"/>
    <p:sldId id="581" r:id="rId8"/>
    <p:sldId id="582" r:id="rId9"/>
    <p:sldId id="2761" r:id="rId10"/>
    <p:sldId id="580" r:id="rId11"/>
    <p:sldId id="2424" r:id="rId12"/>
    <p:sldId id="2444" r:id="rId13"/>
    <p:sldId id="588" r:id="rId14"/>
    <p:sldId id="2780" r:id="rId15"/>
    <p:sldId id="2781" r:id="rId16"/>
    <p:sldId id="2783" r:id="rId17"/>
    <p:sldId id="2785" r:id="rId18"/>
    <p:sldId id="2427" r:id="rId19"/>
    <p:sldId id="2788" r:id="rId20"/>
    <p:sldId id="2784" r:id="rId21"/>
    <p:sldId id="2787" r:id="rId22"/>
    <p:sldId id="2776" r:id="rId23"/>
    <p:sldId id="2778" r:id="rId24"/>
    <p:sldId id="573" r:id="rId25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1B8E307-DE3E-34A3-B1E2-BD63A715271A}" name="Roberson, Lisa M." initials="LR" userId="S::lroberson@nd.gov::9afb551f-a1ca-4300-9e05-0ac6263eb85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3688"/>
    <a:srgbClr val="F89621"/>
    <a:srgbClr val="E6E6E6"/>
    <a:srgbClr val="857F7F"/>
    <a:srgbClr val="EAEAEA"/>
    <a:srgbClr val="FAFAFA"/>
    <a:srgbClr val="FBFBFB"/>
    <a:srgbClr val="3745AB"/>
    <a:srgbClr val="C2C7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99CB45-4424-CB57-F68A-758857B24DB6}" v="677" dt="2024-01-16T17:44:28.720"/>
    <p1510:client id="{445B33B9-07D6-7B9B-27B4-F93A32B317C0}" v="12" dt="2024-01-16T16:00:32.279"/>
    <p1510:client id="{6DA5ABF2-B8E5-4FDD-960E-4D7CFD1BF922}" v="506" dt="2024-01-16T15:01:08.554"/>
    <p1510:client id="{87C963F6-206A-402D-A61E-8313018549CB}" v="2" dt="2024-01-16T17:41:26.5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42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2C368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rgbClr val="2C3688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2012-13</c:v>
                </c:pt>
                <c:pt idx="1">
                  <c:v>2013-14</c:v>
                </c:pt>
                <c:pt idx="2">
                  <c:v>2014-15</c:v>
                </c:pt>
                <c:pt idx="3">
                  <c:v>2015-16</c:v>
                </c:pt>
                <c:pt idx="4">
                  <c:v>2016-17</c:v>
                </c:pt>
                <c:pt idx="5">
                  <c:v>2017-18</c:v>
                </c:pt>
                <c:pt idx="6">
                  <c:v>2018-19</c:v>
                </c:pt>
                <c:pt idx="7">
                  <c:v>2019-20</c:v>
                </c:pt>
                <c:pt idx="8">
                  <c:v>2020-21</c:v>
                </c:pt>
                <c:pt idx="9">
                  <c:v>2021-22</c:v>
                </c:pt>
                <c:pt idx="10">
                  <c:v>2022-23</c:v>
                </c:pt>
              </c:strCache>
            </c:strRef>
          </c:cat>
          <c:val>
            <c:numRef>
              <c:f>Sheet1!$B$2:$B$12</c:f>
              <c:numCache>
                <c:formatCode>"$"#,##0_);[Red]\("$"#,##0\)</c:formatCode>
                <c:ptCount val="11"/>
                <c:pt idx="0">
                  <c:v>1324</c:v>
                </c:pt>
                <c:pt idx="1">
                  <c:v>1374</c:v>
                </c:pt>
                <c:pt idx="2">
                  <c:v>1366</c:v>
                </c:pt>
                <c:pt idx="3">
                  <c:v>1397</c:v>
                </c:pt>
                <c:pt idx="4">
                  <c:v>1407</c:v>
                </c:pt>
                <c:pt idx="5">
                  <c:v>1406</c:v>
                </c:pt>
                <c:pt idx="6">
                  <c:v>1455</c:v>
                </c:pt>
                <c:pt idx="7">
                  <c:v>1311</c:v>
                </c:pt>
                <c:pt idx="8">
                  <c:v>1307</c:v>
                </c:pt>
                <c:pt idx="9">
                  <c:v>1328</c:v>
                </c:pt>
                <c:pt idx="10">
                  <c:v>1372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B9-46EF-993C-F6ECF6A85C1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2012-13</c:v>
                </c:pt>
                <c:pt idx="1">
                  <c:v>2013-14</c:v>
                </c:pt>
                <c:pt idx="2">
                  <c:v>2014-15</c:v>
                </c:pt>
                <c:pt idx="3">
                  <c:v>2015-16</c:v>
                </c:pt>
                <c:pt idx="4">
                  <c:v>2016-17</c:v>
                </c:pt>
                <c:pt idx="5">
                  <c:v>2017-18</c:v>
                </c:pt>
                <c:pt idx="6">
                  <c:v>2018-19</c:v>
                </c:pt>
                <c:pt idx="7">
                  <c:v>2019-20</c:v>
                </c:pt>
                <c:pt idx="8">
                  <c:v>2020-21</c:v>
                </c:pt>
                <c:pt idx="9">
                  <c:v>2021-22</c:v>
                </c:pt>
                <c:pt idx="10">
                  <c:v>2022-23</c:v>
                </c:pt>
              </c:strCache>
            </c:strRef>
          </c:cat>
          <c:val>
            <c:numRef>
              <c:f>Sheet1!$C$2:$C$12</c:f>
            </c:numRef>
          </c:val>
          <c:extLst>
            <c:ext xmlns:c16="http://schemas.microsoft.com/office/drawing/2014/chart" uri="{C3380CC4-5D6E-409C-BE32-E72D297353CC}">
              <c16:uniqueId val="{00000001-0FB9-46EF-993C-F6ECF6A85C1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2012-13</c:v>
                </c:pt>
                <c:pt idx="1">
                  <c:v>2013-14</c:v>
                </c:pt>
                <c:pt idx="2">
                  <c:v>2014-15</c:v>
                </c:pt>
                <c:pt idx="3">
                  <c:v>2015-16</c:v>
                </c:pt>
                <c:pt idx="4">
                  <c:v>2016-17</c:v>
                </c:pt>
                <c:pt idx="5">
                  <c:v>2017-18</c:v>
                </c:pt>
                <c:pt idx="6">
                  <c:v>2018-19</c:v>
                </c:pt>
                <c:pt idx="7">
                  <c:v>2019-20</c:v>
                </c:pt>
                <c:pt idx="8">
                  <c:v>2020-21</c:v>
                </c:pt>
                <c:pt idx="9">
                  <c:v>2021-22</c:v>
                </c:pt>
                <c:pt idx="10">
                  <c:v>2022-23</c:v>
                </c:pt>
              </c:strCache>
            </c:strRef>
          </c:cat>
          <c:val>
            <c:numRef>
              <c:f>Sheet1!$D$2:$D$12</c:f>
            </c:numRef>
          </c:val>
          <c:extLst>
            <c:ext xmlns:c16="http://schemas.microsoft.com/office/drawing/2014/chart" uri="{C3380CC4-5D6E-409C-BE32-E72D297353CC}">
              <c16:uniqueId val="{00000002-0FB9-46EF-993C-F6ECF6A85C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overlap val="-27"/>
        <c:axId val="764385432"/>
        <c:axId val="658006928"/>
      </c:barChart>
      <c:catAx>
        <c:axId val="764385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rgbClr val="2C3688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C368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8006928"/>
        <c:crosses val="autoZero"/>
        <c:auto val="1"/>
        <c:lblAlgn val="ctr"/>
        <c:lblOffset val="100"/>
        <c:noMultiLvlLbl val="0"/>
      </c:catAx>
      <c:valAx>
        <c:axId val="658006928"/>
        <c:scaling>
          <c:orientation val="minMax"/>
        </c:scaling>
        <c:delete val="0"/>
        <c:axPos val="l"/>
        <c:numFmt formatCode="&quot;$&quot;#,##0_);[Red]\(&quot;$&quot;#,##0\)" sourceLinked="1"/>
        <c:majorTickMark val="out"/>
        <c:minorTickMark val="none"/>
        <c:tickLblPos val="nextTo"/>
        <c:spPr>
          <a:noFill/>
          <a:ln w="15875">
            <a:solidFill>
              <a:srgbClr val="2C3688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C368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4385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2C3688"/>
          </a:solidFill>
          <a:latin typeface="+mn-lt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2C3688"/>
            </a:solidFill>
            <a:ln>
              <a:solidFill>
                <a:srgbClr val="2C3688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rgbClr val="2C3688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2012-13</c:v>
                </c:pt>
                <c:pt idx="1">
                  <c:v>2013-14</c:v>
                </c:pt>
                <c:pt idx="2">
                  <c:v>2014-15</c:v>
                </c:pt>
                <c:pt idx="3">
                  <c:v>2015-16</c:v>
                </c:pt>
                <c:pt idx="4">
                  <c:v>2016-17</c:v>
                </c:pt>
                <c:pt idx="5">
                  <c:v>2017-18</c:v>
                </c:pt>
                <c:pt idx="6">
                  <c:v>2018-19</c:v>
                </c:pt>
                <c:pt idx="7">
                  <c:v>2019-20</c:v>
                </c:pt>
                <c:pt idx="8">
                  <c:v>2020-21</c:v>
                </c:pt>
                <c:pt idx="9">
                  <c:v>2021-22</c:v>
                </c:pt>
                <c:pt idx="10">
                  <c:v>2022-23</c:v>
                </c:pt>
              </c:strCache>
            </c:strRef>
          </c:cat>
          <c:val>
            <c:numRef>
              <c:f>Sheet1!$B$2:$B$12</c:f>
              <c:numCache>
                <c:formatCode>"$"#,##0_);[Red]\("$"#,##0\)</c:formatCode>
                <c:ptCount val="11"/>
                <c:pt idx="0">
                  <c:v>59955</c:v>
                </c:pt>
                <c:pt idx="1">
                  <c:v>64098</c:v>
                </c:pt>
                <c:pt idx="2">
                  <c:v>74961</c:v>
                </c:pt>
                <c:pt idx="3">
                  <c:v>52088</c:v>
                </c:pt>
                <c:pt idx="4">
                  <c:v>50827</c:v>
                </c:pt>
                <c:pt idx="5">
                  <c:v>52723</c:v>
                </c:pt>
                <c:pt idx="6">
                  <c:v>54314</c:v>
                </c:pt>
                <c:pt idx="7">
                  <c:v>51896</c:v>
                </c:pt>
                <c:pt idx="8">
                  <c:v>48517</c:v>
                </c:pt>
                <c:pt idx="9">
                  <c:v>51339</c:v>
                </c:pt>
                <c:pt idx="10">
                  <c:v>64328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B9-46EF-993C-F6ECF6A85C1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2012-13</c:v>
                </c:pt>
                <c:pt idx="1">
                  <c:v>2013-14</c:v>
                </c:pt>
                <c:pt idx="2">
                  <c:v>2014-15</c:v>
                </c:pt>
                <c:pt idx="3">
                  <c:v>2015-16</c:v>
                </c:pt>
                <c:pt idx="4">
                  <c:v>2016-17</c:v>
                </c:pt>
                <c:pt idx="5">
                  <c:v>2017-18</c:v>
                </c:pt>
                <c:pt idx="6">
                  <c:v>2018-19</c:v>
                </c:pt>
                <c:pt idx="7">
                  <c:v>2019-20</c:v>
                </c:pt>
                <c:pt idx="8">
                  <c:v>2020-21</c:v>
                </c:pt>
                <c:pt idx="9">
                  <c:v>2021-22</c:v>
                </c:pt>
                <c:pt idx="10">
                  <c:v>2022-23</c:v>
                </c:pt>
              </c:strCache>
            </c:strRef>
          </c:cat>
          <c:val>
            <c:numRef>
              <c:f>Sheet1!$C$2:$C$12</c:f>
            </c:numRef>
          </c:val>
          <c:extLst>
            <c:ext xmlns:c16="http://schemas.microsoft.com/office/drawing/2014/chart" uri="{C3380CC4-5D6E-409C-BE32-E72D297353CC}">
              <c16:uniqueId val="{00000001-0FB9-46EF-993C-F6ECF6A85C1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2012-13</c:v>
                </c:pt>
                <c:pt idx="1">
                  <c:v>2013-14</c:v>
                </c:pt>
                <c:pt idx="2">
                  <c:v>2014-15</c:v>
                </c:pt>
                <c:pt idx="3">
                  <c:v>2015-16</c:v>
                </c:pt>
                <c:pt idx="4">
                  <c:v>2016-17</c:v>
                </c:pt>
                <c:pt idx="5">
                  <c:v>2017-18</c:v>
                </c:pt>
                <c:pt idx="6">
                  <c:v>2018-19</c:v>
                </c:pt>
                <c:pt idx="7">
                  <c:v>2019-20</c:v>
                </c:pt>
                <c:pt idx="8">
                  <c:v>2020-21</c:v>
                </c:pt>
                <c:pt idx="9">
                  <c:v>2021-22</c:v>
                </c:pt>
                <c:pt idx="10">
                  <c:v>2022-23</c:v>
                </c:pt>
              </c:strCache>
            </c:strRef>
          </c:cat>
          <c:val>
            <c:numRef>
              <c:f>Sheet1!$D$2:$D$12</c:f>
            </c:numRef>
          </c:val>
          <c:extLst>
            <c:ext xmlns:c16="http://schemas.microsoft.com/office/drawing/2014/chart" uri="{C3380CC4-5D6E-409C-BE32-E72D297353CC}">
              <c16:uniqueId val="{00000002-0FB9-46EF-993C-F6ECF6A85C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overlap val="-27"/>
        <c:axId val="764385432"/>
        <c:axId val="658006928"/>
      </c:barChart>
      <c:catAx>
        <c:axId val="764385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rgbClr val="2C3688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C368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8006928"/>
        <c:crosses val="autoZero"/>
        <c:auto val="1"/>
        <c:lblAlgn val="ctr"/>
        <c:lblOffset val="100"/>
        <c:noMultiLvlLbl val="0"/>
      </c:catAx>
      <c:valAx>
        <c:axId val="658006928"/>
        <c:scaling>
          <c:orientation val="minMax"/>
        </c:scaling>
        <c:delete val="0"/>
        <c:axPos val="l"/>
        <c:numFmt formatCode="&quot;$&quot;#,##0_);[Red]\(&quot;$&quot;#,##0\)" sourceLinked="1"/>
        <c:majorTickMark val="out"/>
        <c:minorTickMark val="none"/>
        <c:tickLblPos val="nextTo"/>
        <c:spPr>
          <a:noFill/>
          <a:ln w="15875">
            <a:solidFill>
              <a:srgbClr val="2C3688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C368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4385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2C3688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C7E76C9-8D48-819A-517B-E89B63378B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F6B1CE-77CE-6B11-E210-8F59339162D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06E8B68-0110-4385-BA2A-F16AB3F947A8}" type="datetimeFigureOut">
              <a:rPr lang="en-US"/>
              <a:pPr>
                <a:defRPr/>
              </a:pPr>
              <a:t>1/16/2024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1224E62-AC45-9465-DD90-850E87EC78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DD536A2-729A-A4C9-23CE-D97E3C85AC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685813-8BA0-301C-AC39-082DFF510B2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428FD1-6780-E618-3CB9-6C8AC89A7A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2C9E845-4FA7-4D11-8CC0-218EB6D149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C9E845-4FA7-4D11-8CC0-218EB6D1492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58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F034252C-C7F5-5BAD-9990-CED5813307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8BAE5869-6503-EC53-ADE7-35CF98C471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72F2E287-6572-A0AB-CA0B-CFA7B80593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4E8816-3702-4C07-B87A-C274A02AC2D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5262A-59BC-8C15-021F-B41A4B48E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887EEC46-793C-2761-C86F-586DB51B19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212BFC3C-EE9C-F942-8315-5C66DFEA91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897531F6-B7E9-62EF-12CE-F2354307CD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4E8816-3702-4C07-B87A-C274A02AC2D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553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Remove all providers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5F24E-71EA-4074-B9C4-7728A9708AB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688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F034252C-C7F5-5BAD-9990-CED5813307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8BAE5869-6503-EC53-ADE7-35CF98C471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72F2E287-6572-A0AB-CA0B-CFA7B80593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4E8816-3702-4C07-B87A-C274A02AC2D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3923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C9E845-4FA7-4D11-8CC0-218EB6D1492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869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Third time ergonomic grant was opened.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5F24E-71EA-4074-B9C4-7728A9708AB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62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A77EB7FC-F04F-6C7D-C0D7-97726A53C4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B570708C-0477-F874-348E-F52FCD48A1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How many have participated?</a:t>
            </a:r>
          </a:p>
          <a:p>
            <a:r>
              <a:rPr lang="en-US"/>
              <a:t>Since 2009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BB42D521-4063-9B42-D1C5-D1C345458D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C14D01-1862-41DA-BD00-040AF448CA7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C9E845-4FA7-4D11-8CC0-218EB6D1492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64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30D0D973-6328-67D0-902D-579D587FA8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392A9641-E130-D0BE-59C1-2F065C08C1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B1CB163F-6EA2-EEEF-8A09-F2546B1188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80E530F-35A1-4A0F-9857-702406ED67E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5687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Same percentage nationally</a:t>
            </a:r>
          </a:p>
          <a:p>
            <a:r>
              <a:rPr lang="en-US"/>
              <a:t>4 categories…carpal tunnel, sprains/strains, cumulative, cumulative all other</a:t>
            </a:r>
          </a:p>
          <a:p>
            <a:endParaRPr lang="en-US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>
                <a:solidFill>
                  <a:srgbClr val="2C3688"/>
                </a:solidFill>
              </a:rPr>
              <a:t>Ergonomic related injuries account for approximately 30–35% of all claims reported in North Dakota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C9E845-4FA7-4D11-8CC0-218EB6D1492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437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5F24E-71EA-4074-B9C4-7728A9708AB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732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5F24E-71EA-4074-B9C4-7728A9708AB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466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FE136809-7648-733A-6257-B91E75507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8" r="-10178"/>
          <a:stretch>
            <a:fillRect/>
          </a:stretch>
        </p:blipFill>
        <p:spPr bwMode="auto">
          <a:xfrm>
            <a:off x="-1905000" y="-188913"/>
            <a:ext cx="16517938" cy="698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 descr="Icon">
            <a:extLst>
              <a:ext uri="{FF2B5EF4-FFF2-40B4-BE49-F238E27FC236}">
                <a16:creationId xmlns:a16="http://schemas.microsoft.com/office/drawing/2014/main" id="{5989AD9D-5AB8-EFF7-6330-5F2A2B095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525" y="-215900"/>
            <a:ext cx="13054013" cy="729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Logo&#10;&#10;Description automatically generated">
            <a:extLst>
              <a:ext uri="{FF2B5EF4-FFF2-40B4-BE49-F238E27FC236}">
                <a16:creationId xmlns:a16="http://schemas.microsoft.com/office/drawing/2014/main" id="{04FE8F0B-DA4B-A73C-D6DD-C89DAC4B5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588963"/>
            <a:ext cx="1905000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66218"/>
            <a:ext cx="6354763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4864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45595"/>
            <a:ext cx="10515600" cy="2852737"/>
          </a:xfrm>
        </p:spPr>
        <p:txBody>
          <a:bodyPr anchor="b">
            <a:normAutofit/>
          </a:bodyPr>
          <a:lstStyle>
            <a:lvl1pPr>
              <a:defRPr sz="5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2191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E8E1E4D-8A9C-EA33-7E0F-9225D91779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EA644-AF3F-4C56-8C3B-C6448FFC8E43}" type="datetimeFigureOut">
              <a:rPr lang="en-US"/>
              <a:pPr>
                <a:defRPr/>
              </a:pPr>
              <a:t>1/16/2024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FC6E4D3-0BBB-0C27-97A4-E80313D77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BA190BB-2303-C149-640A-1F11EA00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1D1AE-6E50-4EB9-A6EC-7DCB5401A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136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58DD929-B05D-A6D1-3CD9-1ECE1AF8C845}"/>
              </a:ext>
            </a:extLst>
          </p:cNvPr>
          <p:cNvSpPr txBox="1">
            <a:spLocks/>
          </p:cNvSpPr>
          <p:nvPr/>
        </p:nvSpPr>
        <p:spPr>
          <a:xfrm>
            <a:off x="6096000" y="1720850"/>
            <a:ext cx="7713663" cy="5492750"/>
          </a:xfrm>
          <a:prstGeom prst="rect">
            <a:avLst/>
          </a:prstGeom>
          <a:solidFill>
            <a:srgbClr val="2C368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en-US" sz="2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5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rgbClr val="857F7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353" y="186404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/>
          <p:cNvSpPr>
            <a:spLocks noGrp="1" noChangeArrowheads="1"/>
          </p:cNvSpPr>
          <p:nvPr>
            <p:ph sz="quarter" idx="14"/>
          </p:nvPr>
        </p:nvSpPr>
        <p:spPr>
          <a:xfrm>
            <a:off x="6217353" y="3234857"/>
            <a:ext cx="5183187" cy="3684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53768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27FB717-5290-82E8-F390-C843C4416FE1}"/>
              </a:ext>
            </a:extLst>
          </p:cNvPr>
          <p:cNvSpPr txBox="1">
            <a:spLocks/>
          </p:cNvSpPr>
          <p:nvPr/>
        </p:nvSpPr>
        <p:spPr>
          <a:xfrm>
            <a:off x="6319838" y="1728788"/>
            <a:ext cx="7715250" cy="4376737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en-US" sz="2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73996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 noChangeArrowheads="1"/>
          </p:cNvSpPr>
          <p:nvPr>
            <p:ph type="title"/>
          </p:nvPr>
        </p:nvSpPr>
        <p:spPr>
          <a:xfrm>
            <a:off x="490538" y="514350"/>
            <a:ext cx="10515600" cy="1325563"/>
          </a:xfrm>
        </p:spPr>
        <p:txBody>
          <a:bodyPr/>
          <a:lstStyle>
            <a:lvl1pPr>
              <a:defRPr sz="57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1" name="Text Placeholder 2"/>
          <p:cNvSpPr>
            <a:spLocks noGrp="1" noChangeArrowheads="1"/>
          </p:cNvSpPr>
          <p:nvPr>
            <p:ph type="body" idx="1"/>
          </p:nvPr>
        </p:nvSpPr>
        <p:spPr>
          <a:xfrm>
            <a:off x="839788" y="1819275"/>
            <a:ext cx="5157787" cy="823913"/>
          </a:xfrm>
        </p:spPr>
        <p:txBody>
          <a:bodyPr/>
          <a:lstStyle>
            <a:lvl1pPr marL="0" indent="0">
              <a:buNone/>
              <a:defRPr sz="2800" b="1">
                <a:solidFill>
                  <a:srgbClr val="2C3688"/>
                </a:solidFill>
              </a:defRPr>
            </a:lvl1pPr>
          </a:lstStyle>
          <a:p>
            <a:pPr lvl="0"/>
            <a:r>
              <a:rPr lang="en-US" alt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 noChangeArrowheads="1"/>
          </p:cNvSpPr>
          <p:nvPr>
            <p:ph type="body" sz="quarter" idx="3"/>
          </p:nvPr>
        </p:nvSpPr>
        <p:spPr>
          <a:xfrm>
            <a:off x="6428790" y="1819274"/>
            <a:ext cx="5183187" cy="823913"/>
          </a:xfrm>
        </p:spPr>
        <p:txBody>
          <a:bodyPr/>
          <a:lstStyle>
            <a:lvl1pPr marL="0" indent="0">
              <a:buFontTx/>
              <a:buNone/>
              <a:defRPr sz="2800" b="1">
                <a:solidFill>
                  <a:srgbClr val="2C3688"/>
                </a:solidFill>
              </a:defRPr>
            </a:lvl1pPr>
          </a:lstStyle>
          <a:p>
            <a:pPr lvl="0"/>
            <a:r>
              <a:rPr lang="en-US" altLang="en-US"/>
              <a:t>Click to edit Master text styles</a:t>
            </a:r>
          </a:p>
        </p:txBody>
      </p:sp>
      <p:sp>
        <p:nvSpPr>
          <p:cNvPr id="15" name="Content Placeholder 5"/>
          <p:cNvSpPr>
            <a:spLocks noGrp="1" noChangeArrowheads="1"/>
          </p:cNvSpPr>
          <p:nvPr>
            <p:ph sz="quarter" idx="4294967295"/>
          </p:nvPr>
        </p:nvSpPr>
        <p:spPr>
          <a:xfrm>
            <a:off x="6428789" y="2643188"/>
            <a:ext cx="5183187" cy="3462338"/>
          </a:xfrm>
        </p:spPr>
        <p:txBody>
          <a:bodyPr/>
          <a:lstStyle>
            <a:lvl1pPr>
              <a:defRPr lang="en-US" altLang="en-US" sz="2800" b="0" kern="1200" dirty="0" smtClean="0">
                <a:solidFill>
                  <a:srgbClr val="2C3688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4942001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7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4666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C6A012-8E3A-00B9-310D-C1F2907D81E9}"/>
              </a:ext>
            </a:extLst>
          </p:cNvPr>
          <p:cNvSpPr/>
          <p:nvPr/>
        </p:nvSpPr>
        <p:spPr>
          <a:xfrm>
            <a:off x="4351338" y="3617913"/>
            <a:ext cx="7102475" cy="2693987"/>
          </a:xfrm>
          <a:prstGeom prst="rect">
            <a:avLst/>
          </a:prstGeom>
          <a:solidFill>
            <a:srgbClr val="2B368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8" descr="A person smiling with a stethoscope around her neck&#10;&#10;Description automatically generated with medium confidence">
            <a:extLst>
              <a:ext uri="{FF2B5EF4-FFF2-40B4-BE49-F238E27FC236}">
                <a16:creationId xmlns:a16="http://schemas.microsoft.com/office/drawing/2014/main" id="{BD7ED099-FC00-8833-12EC-B1A92661A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3617913"/>
            <a:ext cx="3692525" cy="26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0ED4664-F9A9-67E4-3FE8-2C6A77F74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213" y="1893888"/>
            <a:ext cx="10515600" cy="16033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/>
              <a:t>Bullet text or information</a:t>
            </a:r>
          </a:p>
          <a:p>
            <a:pPr eaLnBrk="1" hangingPunct="1">
              <a:defRPr/>
            </a:pPr>
            <a:r>
              <a:rPr lang="en-US" altLang="en-US"/>
              <a:t>Bullet</a:t>
            </a:r>
          </a:p>
          <a:p>
            <a:pPr eaLnBrk="1" hangingPunct="1">
              <a:defRPr/>
            </a:pPr>
            <a:r>
              <a:rPr lang="en-US" altLang="en-US"/>
              <a:t>Bullet Text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5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4"/>
          <p:cNvSpPr>
            <a:spLocks noGrp="1" noChangeArrowheads="1"/>
          </p:cNvSpPr>
          <p:nvPr>
            <p:ph type="body" sz="quarter" idx="3"/>
          </p:nvPr>
        </p:nvSpPr>
        <p:spPr>
          <a:xfrm>
            <a:off x="4735063" y="4675459"/>
            <a:ext cx="5183187" cy="8239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35063" y="3604979"/>
            <a:ext cx="6305115" cy="823912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4836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women sitting around a table with laptops&#10;&#10;Description automatically generated">
            <a:extLst>
              <a:ext uri="{FF2B5EF4-FFF2-40B4-BE49-F238E27FC236}">
                <a16:creationId xmlns:a16="http://schemas.microsoft.com/office/drawing/2014/main" id="{FEDE2C03-8F16-0D4C-F32F-28C8DC9CD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6" r="2129" b="26952"/>
          <a:stretch>
            <a:fillRect/>
          </a:stretch>
        </p:blipFill>
        <p:spPr bwMode="auto">
          <a:xfrm>
            <a:off x="6467475" y="3624263"/>
            <a:ext cx="5073650" cy="26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CBC6451-BC99-A822-AC3C-33CF94A4C326}"/>
              </a:ext>
            </a:extLst>
          </p:cNvPr>
          <p:cNvSpPr/>
          <p:nvPr/>
        </p:nvSpPr>
        <p:spPr>
          <a:xfrm>
            <a:off x="838200" y="3624263"/>
            <a:ext cx="7102475" cy="2693987"/>
          </a:xfrm>
          <a:prstGeom prst="rect">
            <a:avLst/>
          </a:prstGeom>
          <a:solidFill>
            <a:srgbClr val="2B368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DED6B12-080C-BB78-32FB-DD1B0310C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213" y="1893888"/>
            <a:ext cx="10515600" cy="16033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/>
              <a:t>Bullet text or information</a:t>
            </a:r>
          </a:p>
          <a:p>
            <a:pPr eaLnBrk="1" hangingPunct="1">
              <a:defRPr/>
            </a:pPr>
            <a:r>
              <a:rPr lang="en-US" altLang="en-US"/>
              <a:t>Bullet</a:t>
            </a:r>
          </a:p>
          <a:p>
            <a:pPr eaLnBrk="1" hangingPunct="1">
              <a:defRPr/>
            </a:pPr>
            <a:r>
              <a:rPr lang="en-US" altLang="en-US"/>
              <a:t>Bullet Text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5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4"/>
          <p:cNvSpPr>
            <a:spLocks noGrp="1" noChangeArrowheads="1"/>
          </p:cNvSpPr>
          <p:nvPr>
            <p:ph type="body" sz="quarter" idx="3"/>
          </p:nvPr>
        </p:nvSpPr>
        <p:spPr>
          <a:xfrm>
            <a:off x="1135215" y="4694793"/>
            <a:ext cx="5183187" cy="8239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rgbClr val="FAFAFA"/>
                </a:solidFill>
              </a:defRPr>
            </a:lvl1pPr>
            <a:lvl2pPr>
              <a:buClr>
                <a:schemeClr val="bg1"/>
              </a:buClr>
              <a:defRPr>
                <a:solidFill>
                  <a:srgbClr val="FAFAFA"/>
                </a:solidFill>
              </a:defRPr>
            </a:lvl2pPr>
            <a:lvl3pPr>
              <a:buClr>
                <a:schemeClr val="bg1"/>
              </a:buClr>
              <a:defRPr>
                <a:solidFill>
                  <a:srgbClr val="FAFAFA"/>
                </a:solidFill>
              </a:defRPr>
            </a:lvl3pPr>
          </a:lstStyle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135215" y="3624313"/>
            <a:ext cx="6305115" cy="823912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9563023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and person in a warehouse&#10;&#10;Description automatically generated">
            <a:extLst>
              <a:ext uri="{FF2B5EF4-FFF2-40B4-BE49-F238E27FC236}">
                <a16:creationId xmlns:a16="http://schemas.microsoft.com/office/drawing/2014/main" id="{EEF7BCD0-0F66-57B1-FF41-FFED5AC1D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" t="13374" r="9581" b="13374"/>
          <a:stretch>
            <a:fillRect/>
          </a:stretch>
        </p:blipFill>
        <p:spPr bwMode="auto">
          <a:xfrm>
            <a:off x="738188" y="3617913"/>
            <a:ext cx="4568825" cy="26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E4C0EDA-0277-4F24-88EE-EF78DB153D5C}"/>
              </a:ext>
            </a:extLst>
          </p:cNvPr>
          <p:cNvSpPr/>
          <p:nvPr/>
        </p:nvSpPr>
        <p:spPr>
          <a:xfrm>
            <a:off x="4351338" y="3617913"/>
            <a:ext cx="7102475" cy="2693987"/>
          </a:xfrm>
          <a:prstGeom prst="rect">
            <a:avLst/>
          </a:prstGeom>
          <a:solidFill>
            <a:srgbClr val="2B368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8184A96-EC00-01FC-BC90-4B5C78A09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213" y="1893888"/>
            <a:ext cx="10515600" cy="16033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/>
              <a:t>Bullet text or information</a:t>
            </a:r>
          </a:p>
          <a:p>
            <a:pPr eaLnBrk="1" hangingPunct="1">
              <a:defRPr/>
            </a:pPr>
            <a:r>
              <a:rPr lang="en-US" altLang="en-US"/>
              <a:t>Bullet</a:t>
            </a:r>
          </a:p>
          <a:p>
            <a:pPr eaLnBrk="1" hangingPunct="1">
              <a:defRPr/>
            </a:pPr>
            <a:r>
              <a:rPr lang="en-US" altLang="en-US"/>
              <a:t>Bullet Text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F597105-E76A-1759-CF75-972F36468982}"/>
              </a:ext>
            </a:extLst>
          </p:cNvPr>
          <p:cNvSpPr txBox="1">
            <a:spLocks/>
          </p:cNvSpPr>
          <p:nvPr/>
        </p:nvSpPr>
        <p:spPr bwMode="auto">
          <a:xfrm>
            <a:off x="4705350" y="2757488"/>
            <a:ext cx="6124575" cy="16002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2C3688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2C36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2C36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2C36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2C36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2C36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2C36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2C36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2C36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9pPr>
          </a:lstStyle>
          <a:p>
            <a:pPr eaLnBrk="1" hangingPunct="1">
              <a:defRPr/>
            </a:pPr>
            <a:r>
              <a:rPr lang="en-US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3D4AC61-4DE2-6E4B-7BE3-B086890296A4}"/>
              </a:ext>
            </a:extLst>
          </p:cNvPr>
          <p:cNvSpPr txBox="1">
            <a:spLocks/>
          </p:cNvSpPr>
          <p:nvPr/>
        </p:nvSpPr>
        <p:spPr bwMode="auto">
          <a:xfrm>
            <a:off x="4705350" y="4357688"/>
            <a:ext cx="6124575" cy="16002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2C3688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2C36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2C36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2C36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2C36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2C36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2C36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2C36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2C36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9pPr>
          </a:lstStyle>
          <a:p>
            <a:pPr eaLnBrk="1" hangingPunct="1">
              <a:defRPr/>
            </a:pPr>
            <a:r>
              <a:rPr lang="en-US" sz="2800" b="0">
                <a:solidFill>
                  <a:schemeClr val="bg1"/>
                </a:solidFill>
              </a:rPr>
              <a:t>Click to edit Master title style. Click to edit Master title style.</a:t>
            </a:r>
          </a:p>
          <a:p>
            <a:pPr eaLnBrk="1" hangingPunct="1">
              <a:defRPr/>
            </a:pP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57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1958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456" y="188912"/>
            <a:ext cx="11352212" cy="1600200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30483" y="2057400"/>
            <a:ext cx="6172200" cy="3910263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0753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miling at another person&#10;&#10;Description automatically generated">
            <a:extLst>
              <a:ext uri="{FF2B5EF4-FFF2-40B4-BE49-F238E27FC236}">
                <a16:creationId xmlns:a16="http://schemas.microsoft.com/office/drawing/2014/main" id="{588B8C35-D0B8-4FF6-90B9-456DE74E9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-1905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3" descr="Icon">
            <a:extLst>
              <a:ext uri="{FF2B5EF4-FFF2-40B4-BE49-F238E27FC236}">
                <a16:creationId xmlns:a16="http://schemas.microsoft.com/office/drawing/2014/main" id="{A5B1F123-1A72-B06B-DAD9-22980145070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038" y="-22225"/>
            <a:ext cx="12717463" cy="715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7B16F5C-0E68-3BA9-7581-3A432C565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585788"/>
            <a:ext cx="1905000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72375" y="2331243"/>
            <a:ext cx="6348322" cy="1325563"/>
          </a:xfrm>
        </p:spPr>
        <p:txBody>
          <a:bodyPr/>
          <a:lstStyle>
            <a:lvl1pPr algn="ctr">
              <a:defRPr sz="57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9437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holding a hard hat&#10;&#10;Description automatically generated">
            <a:extLst>
              <a:ext uri="{FF2B5EF4-FFF2-40B4-BE49-F238E27FC236}">
                <a16:creationId xmlns:a16="http://schemas.microsoft.com/office/drawing/2014/main" id="{2C556982-4E53-56BB-975C-CC30AA55C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263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3" descr="Icon">
            <a:extLst>
              <a:ext uri="{FF2B5EF4-FFF2-40B4-BE49-F238E27FC236}">
                <a16:creationId xmlns:a16="http://schemas.microsoft.com/office/drawing/2014/main" id="{5A1B7672-FE3E-0D4E-71E5-B48DDADA1511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4" b="8940"/>
          <a:stretch/>
        </p:blipFill>
        <p:spPr bwMode="auto">
          <a:xfrm>
            <a:off x="0" y="0"/>
            <a:ext cx="11858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F15093D-4667-2732-0969-D654D2878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13" y="4816475"/>
            <a:ext cx="19050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C0A84BA-A1F6-12AC-1D64-6DB714DF0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776" y="1888068"/>
            <a:ext cx="6502167" cy="1325563"/>
          </a:xfrm>
        </p:spPr>
        <p:txBody>
          <a:bodyPr/>
          <a:lstStyle>
            <a:lvl1pPr algn="ctr">
              <a:defRPr sz="57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5323445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blue and white background">
            <a:extLst>
              <a:ext uri="{FF2B5EF4-FFF2-40B4-BE49-F238E27FC236}">
                <a16:creationId xmlns:a16="http://schemas.microsoft.com/office/drawing/2014/main" id="{72316C03-0FAF-0207-406B-488E5EEAB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46"/>
          <a:stretch>
            <a:fillRect/>
          </a:stretch>
        </p:blipFill>
        <p:spPr bwMode="auto">
          <a:xfrm>
            <a:off x="895350" y="-60325"/>
            <a:ext cx="11296650" cy="697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19237A7-38C1-9766-2622-E7716435D587}"/>
              </a:ext>
            </a:extLst>
          </p:cNvPr>
          <p:cNvSpPr txBox="1">
            <a:spLocks/>
          </p:cNvSpPr>
          <p:nvPr/>
        </p:nvSpPr>
        <p:spPr>
          <a:xfrm>
            <a:off x="5750053" y="2335062"/>
            <a:ext cx="6588580" cy="1325563"/>
          </a:xfrm>
          <a:prstGeom prst="rect">
            <a:avLst/>
          </a:prstGeom>
          <a:effectLst>
            <a:glow>
              <a:schemeClr val="bg1">
                <a:alpha val="64000"/>
              </a:schemeClr>
            </a:glow>
          </a:effectLst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b="1">
                <a:solidFill>
                  <a:srgbClr val="2B368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Headline or Section Title</a:t>
            </a:r>
            <a:endParaRPr lang="en-US" b="1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 descr="A person sitting at a desk smiling&#10;&#10;Description automatically generated">
            <a:extLst>
              <a:ext uri="{FF2B5EF4-FFF2-40B4-BE49-F238E27FC236}">
                <a16:creationId xmlns:a16="http://schemas.microsoft.com/office/drawing/2014/main" id="{9C05A34A-D233-4263-14E2-B6AF6993B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025" y="-60325"/>
            <a:ext cx="11018838" cy="734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3" descr="Icon">
            <a:extLst>
              <a:ext uri="{FF2B5EF4-FFF2-40B4-BE49-F238E27FC236}">
                <a16:creationId xmlns:a16="http://schemas.microsoft.com/office/drawing/2014/main" id="{D372DA16-9167-FFBC-30C2-853278E3458D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100" y="-60325"/>
            <a:ext cx="12717463" cy="715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Logo&#10;&#10;Description automatically generated">
            <a:extLst>
              <a:ext uri="{FF2B5EF4-FFF2-40B4-BE49-F238E27FC236}">
                <a16:creationId xmlns:a16="http://schemas.microsoft.com/office/drawing/2014/main" id="{3FAE645B-CA25-D71A-9DAB-2C1F49079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138" y="4702175"/>
            <a:ext cx="19050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8B4202F7-11A7-3D4E-2280-93F202041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32" y="1478605"/>
            <a:ext cx="6910432" cy="1325563"/>
          </a:xfrm>
        </p:spPr>
        <p:txBody>
          <a:bodyPr/>
          <a:lstStyle>
            <a:lvl1pPr algn="ctr">
              <a:defRPr sz="57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53420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55B6C6F-C925-3778-95D3-6DD8A2694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003" y="709088"/>
            <a:ext cx="1905000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D928B4C-C5A6-87A6-070F-8B1A61616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09" y="2873433"/>
            <a:ext cx="10515600" cy="1325563"/>
          </a:xfrm>
        </p:spPr>
        <p:txBody>
          <a:bodyPr/>
          <a:lstStyle>
            <a:lvl1pPr algn="ctr">
              <a:defRPr sz="5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7B929E-0CBA-969B-86C9-69B6DEEFE7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4511" y="4421289"/>
            <a:ext cx="6182978" cy="1123950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857F7F"/>
                </a:solidFill>
              </a:defRPr>
            </a:lvl1pPr>
            <a:lvl2pPr>
              <a:defRPr b="1">
                <a:solidFill>
                  <a:srgbClr val="857F7F"/>
                </a:solidFill>
              </a:defRPr>
            </a:lvl2pPr>
            <a:lvl3pPr>
              <a:defRPr b="1">
                <a:solidFill>
                  <a:srgbClr val="857F7F"/>
                </a:solidFill>
              </a:defRPr>
            </a:lvl3pPr>
            <a:lvl4pPr>
              <a:defRPr b="1">
                <a:solidFill>
                  <a:srgbClr val="857F7F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2753420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itting on a table with his hand on the shoulder&#10;&#10;Description automatically generated">
            <a:extLst>
              <a:ext uri="{FF2B5EF4-FFF2-40B4-BE49-F238E27FC236}">
                <a16:creationId xmlns:a16="http://schemas.microsoft.com/office/drawing/2014/main" id="{96670802-B66E-21D0-FBCF-002E7A4253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2"/>
          <a:stretch/>
        </p:blipFill>
        <p:spPr bwMode="auto">
          <a:xfrm>
            <a:off x="0" y="-60325"/>
            <a:ext cx="8020050" cy="697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A blue and white background">
            <a:extLst>
              <a:ext uri="{FF2B5EF4-FFF2-40B4-BE49-F238E27FC236}">
                <a16:creationId xmlns:a16="http://schemas.microsoft.com/office/drawing/2014/main" id="{A6C228E3-2472-4FA8-1FA9-F71594D68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46"/>
          <a:stretch>
            <a:fillRect/>
          </a:stretch>
        </p:blipFill>
        <p:spPr bwMode="auto">
          <a:xfrm>
            <a:off x="895350" y="-60325"/>
            <a:ext cx="11296650" cy="697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E4AFBB4A-714D-1B29-0C81-E958511E1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75" y="941227"/>
            <a:ext cx="4545013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00C4C09-7125-294F-D4A8-155165D53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278" y="2663709"/>
            <a:ext cx="6748244" cy="1325563"/>
          </a:xfrm>
        </p:spPr>
        <p:txBody>
          <a:bodyPr/>
          <a:lstStyle>
            <a:lvl1pPr algn="ctr">
              <a:defRPr sz="57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118374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178" y="761940"/>
            <a:ext cx="10515600" cy="1325563"/>
          </a:xfrm>
        </p:spPr>
        <p:txBody>
          <a:bodyPr/>
          <a:lstStyle>
            <a:lvl1pPr>
              <a:defRPr sz="57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50668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020961" cy="2387600"/>
          </a:xfrm>
        </p:spPr>
        <p:txBody>
          <a:bodyPr anchor="b">
            <a:normAutofit/>
          </a:bodyPr>
          <a:lstStyle>
            <a:lvl1pPr algn="ctr">
              <a:defRPr sz="57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04836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700" b="1">
                <a:solidFill>
                  <a:srgbClr val="2C36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9310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47F3A3D-4938-F650-5C4F-1E6EE9F4CB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77486AF-1D66-EDE7-1BAB-B0556619BA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3" r:id="rId4"/>
    <p:sldLayoutId id="2147483731" r:id="rId5"/>
    <p:sldLayoutId id="2147483732" r:id="rId6"/>
    <p:sldLayoutId id="2147483723" r:id="rId7"/>
    <p:sldLayoutId id="2147483724" r:id="rId8"/>
    <p:sldLayoutId id="2147483725" r:id="rId9"/>
    <p:sldLayoutId id="2147483726" r:id="rId10"/>
    <p:sldLayoutId id="2147483734" r:id="rId11"/>
    <p:sldLayoutId id="2147483735" r:id="rId12"/>
    <p:sldLayoutId id="2147483736" r:id="rId13"/>
    <p:sldLayoutId id="2147483727" r:id="rId14"/>
    <p:sldLayoutId id="2147483737" r:id="rId15"/>
    <p:sldLayoutId id="2147483738" r:id="rId16"/>
    <p:sldLayoutId id="2147483739" r:id="rId17"/>
    <p:sldLayoutId id="2147483740" r:id="rId18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700" b="1" kern="1200">
          <a:solidFill>
            <a:srgbClr val="2C3688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rgbClr val="2C3688"/>
          </a:solidFill>
          <a:latin typeface="Segoe UI" panose="020B0502040204020203" pitchFamily="34" charset="0"/>
          <a:cs typeface="Segoe UI" panose="020B0502040204020203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rgbClr val="2C3688"/>
          </a:solidFill>
          <a:latin typeface="Segoe UI" panose="020B0502040204020203" pitchFamily="34" charset="0"/>
          <a:cs typeface="Segoe UI" panose="020B0502040204020203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rgbClr val="2C3688"/>
          </a:solidFill>
          <a:latin typeface="Segoe UI" panose="020B0502040204020203" pitchFamily="34" charset="0"/>
          <a:cs typeface="Segoe UI" panose="020B0502040204020203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rgbClr val="2C3688"/>
          </a:solidFill>
          <a:latin typeface="Segoe UI" panose="020B0502040204020203" pitchFamily="34" charset="0"/>
          <a:cs typeface="Segoe UI" panose="020B0502040204020203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rgbClr val="2C3688"/>
          </a:solidFill>
          <a:latin typeface="Segoe UI" panose="020B0502040204020203" pitchFamily="34" charset="0"/>
          <a:cs typeface="Segoe UI" panose="020B0502040204020203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rgbClr val="2C3688"/>
          </a:solidFill>
          <a:latin typeface="Segoe UI" panose="020B0502040204020203" pitchFamily="34" charset="0"/>
          <a:cs typeface="Segoe UI" panose="020B0502040204020203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rgbClr val="2C3688"/>
          </a:solidFill>
          <a:latin typeface="Segoe UI" panose="020B0502040204020203" pitchFamily="34" charset="0"/>
          <a:cs typeface="Segoe UI" panose="020B0502040204020203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rgbClr val="2C3688"/>
          </a:solidFill>
          <a:latin typeface="Segoe UI" panose="020B0502040204020203" pitchFamily="34" charset="0"/>
          <a:cs typeface="Segoe UI" panose="020B0502040204020203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Clr>
          <a:srgbClr val="2C3688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2C3688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2C3688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2C3688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2C3688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desk with a mouse and keyboard&#10;&#10;Description automatically generated">
            <a:extLst>
              <a:ext uri="{FF2B5EF4-FFF2-40B4-BE49-F238E27FC236}">
                <a16:creationId xmlns:a16="http://schemas.microsoft.com/office/drawing/2014/main" id="{FFD04048-49F4-F74C-E1A9-1DEBE04B9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579" y="-197677"/>
            <a:ext cx="11165372" cy="7443580"/>
          </a:xfrm>
          <a:prstGeom prst="rect">
            <a:avLst/>
          </a:prstGeom>
        </p:spPr>
      </p:pic>
      <p:pic>
        <p:nvPicPr>
          <p:cNvPr id="16387" name="Content Placeholder 3" descr="Icon">
            <a:extLst>
              <a:ext uri="{FF2B5EF4-FFF2-40B4-BE49-F238E27FC236}">
                <a16:creationId xmlns:a16="http://schemas.microsoft.com/office/drawing/2014/main" id="{24A24585-602C-B3E2-25EB-AA5CE49C6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6579" y="-197677"/>
            <a:ext cx="12717463" cy="715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7">
            <a:extLst>
              <a:ext uri="{FF2B5EF4-FFF2-40B4-BE49-F238E27FC236}">
                <a16:creationId xmlns:a16="http://schemas.microsoft.com/office/drawing/2014/main" id="{9880EEE4-744D-EC58-5750-F746D59374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64147" y="5805632"/>
            <a:ext cx="24883952" cy="162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3" descr="Logo&#10;&#10;Description automatically generated">
            <a:extLst>
              <a:ext uri="{FF2B5EF4-FFF2-40B4-BE49-F238E27FC236}">
                <a16:creationId xmlns:a16="http://schemas.microsoft.com/office/drawing/2014/main" id="{6AD79FCF-09B5-99DC-695B-007F24907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829" y="703458"/>
            <a:ext cx="1905000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6D0F53-FE69-948B-DA5B-BE7CF5030261}"/>
              </a:ext>
            </a:extLst>
          </p:cNvPr>
          <p:cNvSpPr txBox="1"/>
          <p:nvPr/>
        </p:nvSpPr>
        <p:spPr>
          <a:xfrm>
            <a:off x="-144742" y="2472327"/>
            <a:ext cx="7234517" cy="1913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00" b="1" u="none" strike="noStrike" kern="1200" cap="none" spc="0" normalizeH="0" baseline="0" noProof="0">
                <a:ln>
                  <a:noFill/>
                </a:ln>
                <a:solidFill>
                  <a:srgbClr val="2B378B"/>
                </a:solidFill>
                <a:uLnTx/>
                <a:uFillTx/>
                <a:latin typeface="+mn-lt"/>
                <a:cs typeface="Segoe UI Semibold" panose="020B0702040204020203" pitchFamily="34" charset="0"/>
              </a:rPr>
              <a:t>ERGO</a:t>
            </a:r>
            <a:r>
              <a:rPr kumimoji="0" lang="en-US" sz="7100" b="1" i="0" u="none" strike="noStrike" kern="1200" cap="none" spc="0" normalizeH="0" baseline="0" noProof="0">
                <a:ln>
                  <a:noFill/>
                </a:ln>
                <a:solidFill>
                  <a:srgbClr val="2B378B"/>
                </a:solidFill>
                <a:uLnTx/>
                <a:uFillTx/>
                <a:latin typeface="+mn-lt"/>
                <a:cs typeface="Segoe UI Semibold" panose="020B0702040204020203" pitchFamily="34" charset="0"/>
              </a:rPr>
              <a:t> Initiative</a:t>
            </a:r>
            <a:r>
              <a:rPr lang="en-US" sz="7100" b="1">
                <a:solidFill>
                  <a:srgbClr val="2B378B"/>
                </a:solidFill>
                <a:latin typeface="+mn-lt"/>
                <a:cs typeface="Segoe UI Semibold" panose="020B0702040204020203" pitchFamily="34" charset="0"/>
              </a:rPr>
              <a:t> Program</a:t>
            </a:r>
            <a:endParaRPr lang="en-US" sz="5100" b="1" i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4C642F-B26F-DB4D-28F6-016FA2DD10B4}"/>
              </a:ext>
            </a:extLst>
          </p:cNvPr>
          <p:cNvSpPr>
            <a:spLocks/>
          </p:cNvSpPr>
          <p:nvPr/>
        </p:nvSpPr>
        <p:spPr>
          <a:xfrm>
            <a:off x="1471693" y="3081316"/>
            <a:ext cx="10189084" cy="2843573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678" name="Content Placeholder 2">
            <a:extLst>
              <a:ext uri="{FF2B5EF4-FFF2-40B4-BE49-F238E27FC236}">
                <a16:creationId xmlns:a16="http://schemas.microsoft.com/office/drawing/2014/main" id="{C3DBA841-1B56-1519-C4C6-8AFBD3E1C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6717" y="3991618"/>
            <a:ext cx="7264028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9pPr>
          </a:lstStyle>
          <a:p>
            <a:pPr eaLnBrk="1" hangingPunct="1">
              <a:lnSpc>
                <a:spcPts val="3360"/>
              </a:lnSpc>
              <a:spcBef>
                <a:spcPts val="0"/>
              </a:spcBef>
              <a:spcAft>
                <a:spcPts val="300"/>
              </a:spcAft>
            </a:pPr>
            <a:r>
              <a:rPr lang="en-US" altLang="en-US" dirty="0">
                <a:latin typeface="Segoe UI"/>
                <a:cs typeface="Segoe UI"/>
              </a:rPr>
              <a:t>Available to all North Dakota employers</a:t>
            </a:r>
            <a:br>
              <a:rPr lang="en-US" altLang="en-US" dirty="0">
                <a:latin typeface="Segoe UI"/>
                <a:cs typeface="Segoe UI"/>
              </a:rPr>
            </a:br>
            <a:r>
              <a:rPr lang="en-US" altLang="en-US" dirty="0">
                <a:latin typeface="Segoe UI"/>
                <a:cs typeface="Segoe UI"/>
              </a:rPr>
              <a:t>who have a current WSI account that is in good standing. (not in collections)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3066B2-2DB2-D986-B60E-EE44AB3A5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534" y="693208"/>
            <a:ext cx="10291354" cy="1732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700" b="1" kern="1200">
                <a:solidFill>
                  <a:srgbClr val="2C3688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2C36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2C36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2C36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2C36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2C36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2C36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2C36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2C36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9pPr>
          </a:lstStyle>
          <a:p>
            <a:r>
              <a:rPr lang="en-US" altLang="en-US" sz="5500" dirty="0">
                <a:latin typeface="Segoe UI"/>
                <a:cs typeface="Segoe UI"/>
              </a:rPr>
              <a:t>#1 Submit an Ergonomic Initiative Application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9E4110-FF8A-8B0F-6363-86C0DB70DCF2}"/>
              </a:ext>
            </a:extLst>
          </p:cNvPr>
          <p:cNvSpPr txBox="1"/>
          <p:nvPr/>
        </p:nvSpPr>
        <p:spPr>
          <a:xfrm>
            <a:off x="3916717" y="3133572"/>
            <a:ext cx="6976644" cy="769441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>
                <a:solidFill>
                  <a:srgbClr val="2C3688"/>
                </a:solidFill>
                <a:latin typeface="Segoe UI"/>
                <a:cs typeface="Segoe UI"/>
              </a:rPr>
              <a:t>Who is eligible?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B84AD7-1B9A-952D-6C06-4F24988B4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030" y="3079750"/>
            <a:ext cx="2448856" cy="284691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8B50A-71F4-F621-331C-547B0F5A9D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749" y="370946"/>
            <a:ext cx="5972962" cy="1170517"/>
          </a:xfrm>
        </p:spPr>
        <p:txBody>
          <a:bodyPr/>
          <a:lstStyle/>
          <a:p>
            <a:r>
              <a:rPr lang="en-US" sz="4400" dirty="0">
                <a:latin typeface="Segoe UI"/>
                <a:cs typeface="Segoe UI"/>
              </a:rPr>
              <a:t>myWSI Landing Page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EC2499-09DE-97A3-E491-543546A5BA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8592" y="5854923"/>
            <a:ext cx="8551333" cy="851429"/>
          </a:xfrm>
        </p:spPr>
        <p:txBody>
          <a:bodyPr/>
          <a:lstStyle/>
          <a:p>
            <a:pPr marL="342900" indent="-342900" algn="l">
              <a:buChar char="•"/>
            </a:pPr>
            <a:r>
              <a:rPr lang="en-US" sz="2000" dirty="0">
                <a:latin typeface="Segoe UI"/>
                <a:cs typeface="Segoe UI"/>
              </a:rPr>
              <a:t>Must have either the myWSI account administrator role or the ergonomic grant role assigned to you.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FC5F4F-0675-A819-F2BB-03E0DAA78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592" y="1541463"/>
            <a:ext cx="6839681" cy="431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97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010F1-34F1-E8CA-2EE3-AA1C59D419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7085" y="697276"/>
            <a:ext cx="7168878" cy="990601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latin typeface="Segoe UI"/>
                <a:cs typeface="Segoe UI"/>
              </a:rPr>
              <a:t>EI Landing Page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0AF6FD-AC0D-BA36-71C8-F3D1C6551D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FFA75C-FD55-990B-55F4-1F6582A0B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354" y="1863634"/>
            <a:ext cx="7193317" cy="400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18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EFFC3-B740-F270-D7C7-F5158E6F40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45292" y="729522"/>
            <a:ext cx="6121128" cy="1011767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Segoe UI"/>
                <a:cs typeface="Segoe UI"/>
              </a:rPr>
              <a:t>EI Application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CD9CCC-104D-A3B7-11E0-76DC169962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43C901-1876-9C47-6768-72D1023A5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001567"/>
            <a:ext cx="7117809" cy="399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19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2188E-4886-CF6F-7AA4-FA4F3869F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72368B-5A6F-A687-8100-4F2E2B8714A3}"/>
              </a:ext>
            </a:extLst>
          </p:cNvPr>
          <p:cNvSpPr>
            <a:spLocks/>
          </p:cNvSpPr>
          <p:nvPr/>
        </p:nvSpPr>
        <p:spPr>
          <a:xfrm>
            <a:off x="781804" y="2142309"/>
            <a:ext cx="10189084" cy="456329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8677" name="Picture 8" descr="A person smiling with a stethoscope around her neck&#10;&#10;Description automatically generated with medium confidence">
            <a:extLst>
              <a:ext uri="{FF2B5EF4-FFF2-40B4-BE49-F238E27FC236}">
                <a16:creationId xmlns:a16="http://schemas.microsoft.com/office/drawing/2014/main" id="{166D271C-B2BE-8914-6ACF-141C0C750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44"/>
          <a:stretch/>
        </p:blipFill>
        <p:spPr bwMode="auto">
          <a:xfrm>
            <a:off x="775064" y="2852878"/>
            <a:ext cx="2859532" cy="305896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2BEE49-79BE-A6C2-9E07-EE3FDBF45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534" y="609547"/>
            <a:ext cx="10291354" cy="1732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700" b="1" kern="1200">
                <a:solidFill>
                  <a:srgbClr val="2C3688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2C36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2C36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2C36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2C36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2C36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2C36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2C36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2C36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9pPr>
          </a:lstStyle>
          <a:p>
            <a:r>
              <a:rPr lang="en-US" altLang="en-US" sz="4800" dirty="0">
                <a:latin typeface="Segoe UI"/>
                <a:cs typeface="Segoe UI"/>
              </a:rPr>
              <a:t>#2 Select your ergonomic </a:t>
            </a:r>
          </a:p>
          <a:p>
            <a:r>
              <a:rPr lang="en-US" altLang="en-US" sz="4800" dirty="0">
                <a:latin typeface="Segoe UI"/>
                <a:cs typeface="Segoe UI"/>
              </a:rPr>
              <a:t>initiative provider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DDB46B-D470-B6CD-127D-74698823E945}"/>
              </a:ext>
            </a:extLst>
          </p:cNvPr>
          <p:cNvSpPr txBox="1"/>
          <p:nvPr/>
        </p:nvSpPr>
        <p:spPr>
          <a:xfrm>
            <a:off x="3884912" y="2092855"/>
            <a:ext cx="8723604" cy="364202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C3688"/>
                </a:solidFill>
                <a:latin typeface="+mn-lt"/>
              </a:rPr>
              <a:t>Provider Services:</a:t>
            </a:r>
          </a:p>
          <a:p>
            <a:pPr marL="346075" indent="-346075">
              <a:spcBef>
                <a:spcPct val="0"/>
              </a:spcBef>
              <a:spcAft>
                <a:spcPts val="800"/>
              </a:spcAft>
              <a:buClr>
                <a:srgbClr val="2C3688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+mn-lt"/>
              </a:rPr>
              <a:t>On-Site Assessments</a:t>
            </a:r>
          </a:p>
          <a:p>
            <a:pPr marL="346075" indent="-346075">
              <a:spcBef>
                <a:spcPct val="0"/>
              </a:spcBef>
              <a:spcAft>
                <a:spcPts val="800"/>
              </a:spcAft>
              <a:buClr>
                <a:srgbClr val="2C3688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+mn-lt"/>
              </a:rPr>
              <a:t>Education Training</a:t>
            </a:r>
          </a:p>
          <a:p>
            <a:pPr marL="346075" indent="-346075">
              <a:spcBef>
                <a:spcPct val="0"/>
              </a:spcBef>
              <a:spcAft>
                <a:spcPts val="800"/>
              </a:spcAft>
              <a:buClr>
                <a:srgbClr val="2C3688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+mn-lt"/>
              </a:rPr>
              <a:t>Equipment Research</a:t>
            </a:r>
          </a:p>
          <a:p>
            <a:pPr marL="346075" indent="-346075">
              <a:spcBef>
                <a:spcPct val="0"/>
              </a:spcBef>
              <a:spcAft>
                <a:spcPts val="800"/>
              </a:spcAft>
              <a:buClr>
                <a:srgbClr val="2C3688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+mn-lt"/>
              </a:rPr>
              <a:t>Grant Assistance</a:t>
            </a:r>
          </a:p>
          <a:p>
            <a:endParaRPr lang="en-US" sz="3200" b="1" dirty="0">
              <a:solidFill>
                <a:srgbClr val="2C3688"/>
              </a:solidFill>
              <a:latin typeface="+mn-lt"/>
            </a:endParaRPr>
          </a:p>
          <a:p>
            <a:endParaRPr lang="en-US" sz="2800" b="1" dirty="0">
              <a:solidFill>
                <a:srgbClr val="2C3688"/>
              </a:solidFill>
              <a:latin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BC20DEB-3640-E092-78A7-A313C3901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912" y="4730076"/>
            <a:ext cx="7264028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rgbClr val="2C3688"/>
                </a:solidFill>
                <a:latin typeface="+mn-lt"/>
              </a:rPr>
              <a:t>WSI pays: </a:t>
            </a:r>
          </a:p>
          <a:p>
            <a:r>
              <a:rPr lang="en-US" dirty="0">
                <a:latin typeface="+mn-lt"/>
              </a:rPr>
              <a:t> 75% of the onsite time, doc, research</a:t>
            </a:r>
          </a:p>
          <a:p>
            <a:r>
              <a:rPr lang="en-US" dirty="0">
                <a:latin typeface="+mn-lt"/>
              </a:rPr>
              <a:t> 75% of mileage &amp; travel time if applicable</a:t>
            </a:r>
          </a:p>
          <a:p>
            <a:r>
              <a:rPr lang="en-US" dirty="0">
                <a:latin typeface="+mn-lt"/>
              </a:rPr>
              <a:t> 100% of educational related services</a:t>
            </a:r>
          </a:p>
          <a:p>
            <a:pPr eaLnBrk="1" hangingPunct="1">
              <a:lnSpc>
                <a:spcPts val="3360"/>
              </a:lnSpc>
              <a:spcBef>
                <a:spcPts val="0"/>
              </a:spcBef>
              <a:spcAft>
                <a:spcPts val="300"/>
              </a:spcAft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22645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ljbenedi\Desktop\SAFETY_CONF\SafetyRegionMap_2017.png">
            <a:extLst>
              <a:ext uri="{FF2B5EF4-FFF2-40B4-BE49-F238E27FC236}">
                <a16:creationId xmlns:a16="http://schemas.microsoft.com/office/drawing/2014/main" id="{08B29A8A-4A2E-47D5-917F-C65C44B16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045" y="1627230"/>
            <a:ext cx="7059854" cy="377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A980DE-EEB9-34E4-673D-B41BE25380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2355" y="316541"/>
            <a:ext cx="10515600" cy="1732123"/>
          </a:xfrm>
        </p:spPr>
        <p:txBody>
          <a:bodyPr/>
          <a:lstStyle/>
          <a:p>
            <a:r>
              <a:rPr lang="en-US" altLang="en-US" sz="4800" dirty="0"/>
              <a:t>Participating ERGO Providers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945038-ED66-E7EF-03A6-735B7B1B12CB}"/>
              </a:ext>
            </a:extLst>
          </p:cNvPr>
          <p:cNvSpPr txBox="1"/>
          <p:nvPr/>
        </p:nvSpPr>
        <p:spPr>
          <a:xfrm>
            <a:off x="1414045" y="5492950"/>
            <a:ext cx="6130834" cy="1054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368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 Medical Providers </a:t>
            </a:r>
          </a:p>
          <a:p>
            <a:pPr marL="285750" marR="0" lvl="0" indent="-285750" algn="l" defTabSz="914400" rtl="0" eaLnBrk="1" fontAlgn="base" latinLnBrk="0" hangingPunct="1"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368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Over 30 Therapists, including Occupational Therapists &amp; Physical Therapists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8399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4C642F-B26F-DB4D-28F6-016FA2DD10B4}"/>
              </a:ext>
            </a:extLst>
          </p:cNvPr>
          <p:cNvSpPr>
            <a:spLocks/>
          </p:cNvSpPr>
          <p:nvPr/>
        </p:nvSpPr>
        <p:spPr>
          <a:xfrm>
            <a:off x="1440217" y="2508261"/>
            <a:ext cx="10189084" cy="2843573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678" name="Content Placeholder 2">
            <a:extLst>
              <a:ext uri="{FF2B5EF4-FFF2-40B4-BE49-F238E27FC236}">
                <a16:creationId xmlns:a16="http://schemas.microsoft.com/office/drawing/2014/main" id="{C3DBA841-1B56-1519-C4C6-8AFBD3E1C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6717" y="3303064"/>
            <a:ext cx="7264028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9pPr>
          </a:lstStyle>
          <a:p>
            <a:pPr eaLnBrk="1" hangingPunct="1">
              <a:lnSpc>
                <a:spcPts val="3360"/>
              </a:lnSpc>
              <a:spcBef>
                <a:spcPts val="0"/>
              </a:spcBef>
              <a:spcAft>
                <a:spcPts val="300"/>
              </a:spcAft>
            </a:pPr>
            <a:r>
              <a:rPr lang="en-US" altLang="en-US" dirty="0">
                <a:latin typeface="Segoe UI"/>
                <a:cs typeface="Segoe UI"/>
              </a:rPr>
              <a:t>Completed the ergo assessment through the program.</a:t>
            </a:r>
          </a:p>
          <a:p>
            <a:pPr eaLnBrk="1" hangingPunct="1">
              <a:lnSpc>
                <a:spcPts val="3360"/>
              </a:lnSpc>
              <a:spcBef>
                <a:spcPts val="0"/>
              </a:spcBef>
              <a:spcAft>
                <a:spcPts val="300"/>
              </a:spcAft>
            </a:pPr>
            <a:r>
              <a:rPr lang="en-US" altLang="en-US" dirty="0">
                <a:latin typeface="Segoe UI"/>
                <a:cs typeface="Segoe UI"/>
              </a:rPr>
              <a:t>Have a WSI account that is active and in good standing for at least one year.</a:t>
            </a:r>
            <a:endParaRPr lang="en-US" alt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3066B2-2DB2-D986-B60E-EE44AB3A5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534" y="693208"/>
            <a:ext cx="10291354" cy="1732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700" b="1" kern="1200">
                <a:solidFill>
                  <a:srgbClr val="2C3688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2C36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2C36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2C36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2C36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2C36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2C36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2C36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2C36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9pPr>
          </a:lstStyle>
          <a:p>
            <a:r>
              <a:rPr lang="en-US" altLang="en-US" sz="5500" dirty="0">
                <a:latin typeface="Segoe UI"/>
                <a:cs typeface="Segoe UI"/>
              </a:rPr>
              <a:t>#3 Submit your grant request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9E4110-FF8A-8B0F-6363-86C0DB70DCF2}"/>
              </a:ext>
            </a:extLst>
          </p:cNvPr>
          <p:cNvSpPr txBox="1"/>
          <p:nvPr/>
        </p:nvSpPr>
        <p:spPr>
          <a:xfrm>
            <a:off x="3916717" y="2533623"/>
            <a:ext cx="6976644" cy="769441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>
                <a:solidFill>
                  <a:srgbClr val="2C3688"/>
                </a:solidFill>
                <a:latin typeface="Segoe UI"/>
                <a:cs typeface="Segoe UI"/>
              </a:rPr>
              <a:t>Who is eligible?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9C4701-EF2D-2F68-9B33-DEDD2D2D9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611" y="2533623"/>
            <a:ext cx="2501020" cy="284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27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41126-0A18-2529-BFB3-1DFB5B845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en-US" sz="4400" dirty="0"/>
              <a:t>EI Landing Page (after assessment)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CAD44C4-25B5-0CA9-7CBE-DCA9CC2A5F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1209" y="1567270"/>
            <a:ext cx="7421526" cy="4899504"/>
          </a:xfrm>
        </p:spPr>
      </p:pic>
    </p:spTree>
    <p:extLst>
      <p:ext uri="{BB962C8B-B14F-4D97-AF65-F5344CB8AC3E}">
        <p14:creationId xmlns:p14="http://schemas.microsoft.com/office/powerpoint/2010/main" val="3092563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41126-0A18-2529-BFB3-1DFB5B845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0574"/>
            <a:ext cx="10515600" cy="1325563"/>
          </a:xfrm>
        </p:spPr>
        <p:txBody>
          <a:bodyPr/>
          <a:lstStyle/>
          <a:p>
            <a:r>
              <a:rPr lang="en-US" sz="4400" dirty="0"/>
              <a:t>Grant Request (budget)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E7ECC5-8417-CD94-80A5-67E050C3F5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5506" y="1307805"/>
            <a:ext cx="6006382" cy="5524515"/>
          </a:xfrm>
        </p:spPr>
      </p:pic>
    </p:spTree>
    <p:extLst>
      <p:ext uri="{BB962C8B-B14F-4D97-AF65-F5344CB8AC3E}">
        <p14:creationId xmlns:p14="http://schemas.microsoft.com/office/powerpoint/2010/main" val="2482651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DCF6B837-F113-18E6-B03A-617402C6C7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1591" y="585328"/>
            <a:ext cx="10515600" cy="1325563"/>
          </a:xfrm>
        </p:spPr>
        <p:txBody>
          <a:bodyPr/>
          <a:lstStyle/>
          <a:p>
            <a:r>
              <a:rPr lang="en-US" altLang="en-US" sz="5500"/>
              <a:t>Grant Awards</a:t>
            </a:r>
          </a:p>
        </p:txBody>
      </p:sp>
      <p:pic>
        <p:nvPicPr>
          <p:cNvPr id="32772" name="Picture 5">
            <a:extLst>
              <a:ext uri="{FF2B5EF4-FFF2-40B4-BE49-F238E27FC236}">
                <a16:creationId xmlns:a16="http://schemas.microsoft.com/office/drawing/2014/main" id="{FF0D27FE-8A43-A1F0-9250-B3E95572B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" y="6288088"/>
            <a:ext cx="12192000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41F19C2-BB04-10AC-7F3A-1A1433E34D90}"/>
              </a:ext>
            </a:extLst>
          </p:cNvPr>
          <p:cNvSpPr txBox="1">
            <a:spLocks/>
          </p:cNvSpPr>
          <p:nvPr/>
        </p:nvSpPr>
        <p:spPr>
          <a:xfrm>
            <a:off x="843229" y="2338416"/>
            <a:ext cx="8108266" cy="3474472"/>
          </a:xfrm>
          <a:prstGeom prst="rect">
            <a:avLst/>
          </a:prstGeom>
          <a:solidFill>
            <a:srgbClr val="2C368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br>
              <a:rPr lang="en-US" sz="3600">
                <a:solidFill>
                  <a:srgbClr val="2B3688"/>
                </a:solidFill>
                <a:latin typeface="Futura PT Bold" panose="020B0902020204020203" pitchFamily="34" charset="0"/>
              </a:rPr>
            </a:br>
            <a:r>
              <a:rPr lang="en-US" sz="3600">
                <a:solidFill>
                  <a:srgbClr val="2B3688"/>
                </a:solidFill>
                <a:latin typeface="Futura PT Bold" panose="020B0902020204020203" pitchFamily="34" charset="0"/>
              </a:rPr>
              <a:t> </a:t>
            </a:r>
            <a:endParaRPr lang="en-US" sz="2600">
              <a:latin typeface="Futura PT Medium" panose="020B0602020204020303" pitchFamily="34" charset="0"/>
            </a:endParaRPr>
          </a:p>
        </p:txBody>
      </p:sp>
      <p:sp>
        <p:nvSpPr>
          <p:cNvPr id="32774" name="TextBox 15">
            <a:extLst>
              <a:ext uri="{FF2B5EF4-FFF2-40B4-BE49-F238E27FC236}">
                <a16:creationId xmlns:a16="http://schemas.microsoft.com/office/drawing/2014/main" id="{9114EBE7-D82C-4512-E2BA-F18949234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591" y="1638501"/>
            <a:ext cx="111379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3200" b="1">
                <a:solidFill>
                  <a:srgbClr val="2C3688"/>
                </a:solidFill>
                <a:latin typeface="Calibri" panose="020F0502020204030204" pitchFamily="34" charset="0"/>
              </a:rPr>
              <a:t>WSI contributes 75%, up to the maximum award amount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BDB86CC-D3CB-C9D4-8618-5E6F54A6130D}"/>
              </a:ext>
            </a:extLst>
          </p:cNvPr>
          <p:cNvCxnSpPr>
            <a:cxnSpLocks/>
          </p:cNvCxnSpPr>
          <p:nvPr/>
        </p:nvCxnSpPr>
        <p:spPr>
          <a:xfrm>
            <a:off x="1277938" y="3925873"/>
            <a:ext cx="6611937" cy="36513"/>
          </a:xfrm>
          <a:prstGeom prst="line">
            <a:avLst/>
          </a:prstGeom>
          <a:ln w="38100">
            <a:solidFill>
              <a:srgbClr val="2C36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1DE6A50-DEE1-0050-E536-681CFD3A625F}"/>
              </a:ext>
            </a:extLst>
          </p:cNvPr>
          <p:cNvSpPr txBox="1"/>
          <p:nvPr/>
        </p:nvSpPr>
        <p:spPr>
          <a:xfrm>
            <a:off x="1089537" y="2460876"/>
            <a:ext cx="4824601" cy="31085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u="sng">
                <a:solidFill>
                  <a:schemeClr val="bg1">
                    <a:lumMod val="95000"/>
                  </a:schemeClr>
                </a:solidFill>
                <a:latin typeface="+mn-lt"/>
              </a:rPr>
              <a:t>Premium Size</a:t>
            </a:r>
            <a:br>
              <a:rPr lang="en-US" sz="2800" b="1" u="sng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en-US" sz="2800">
                <a:solidFill>
                  <a:schemeClr val="bg1">
                    <a:lumMod val="95000"/>
                  </a:schemeClr>
                </a:solidFill>
                <a:latin typeface="+mn-lt"/>
              </a:rPr>
              <a:t>$250–$5,000</a:t>
            </a:r>
            <a:br>
              <a:rPr lang="en-US" sz="280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en-US" sz="2800">
                <a:solidFill>
                  <a:schemeClr val="bg1">
                    <a:lumMod val="95000"/>
                  </a:schemeClr>
                </a:solidFill>
                <a:latin typeface="+mn-lt"/>
              </a:rPr>
              <a:t>$5,001–$20,000</a:t>
            </a:r>
            <a:br>
              <a:rPr lang="en-US" sz="280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en-US" sz="2800">
                <a:solidFill>
                  <a:schemeClr val="bg1">
                    <a:lumMod val="95000"/>
                  </a:schemeClr>
                </a:solidFill>
                <a:latin typeface="+mn-lt"/>
              </a:rPr>
              <a:t>$20,001–$50,000</a:t>
            </a:r>
            <a:br>
              <a:rPr lang="en-US" sz="280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en-US" sz="2800">
                <a:solidFill>
                  <a:schemeClr val="bg1">
                    <a:lumMod val="95000"/>
                  </a:schemeClr>
                </a:solidFill>
                <a:latin typeface="+mn-lt"/>
              </a:rPr>
              <a:t>$50,001–$150,000</a:t>
            </a:r>
            <a:br>
              <a:rPr lang="en-US" sz="280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en-US" sz="2800">
                <a:solidFill>
                  <a:schemeClr val="bg1">
                    <a:lumMod val="95000"/>
                  </a:schemeClr>
                </a:solidFill>
                <a:latin typeface="+mn-lt"/>
              </a:rPr>
              <a:t>$150,001–$300,000</a:t>
            </a:r>
            <a:br>
              <a:rPr lang="en-US" sz="280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en-US" sz="2800">
                <a:solidFill>
                  <a:schemeClr val="bg1">
                    <a:lumMod val="95000"/>
                  </a:schemeClr>
                </a:solidFill>
                <a:latin typeface="+mn-lt"/>
              </a:rPr>
              <a:t>$300,001 &amp; Above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2F3EE8-30E9-CDA0-1191-B148D801CEAE}"/>
              </a:ext>
            </a:extLst>
          </p:cNvPr>
          <p:cNvSpPr txBox="1"/>
          <p:nvPr/>
        </p:nvSpPr>
        <p:spPr>
          <a:xfrm>
            <a:off x="5254098" y="2452952"/>
            <a:ext cx="2946626" cy="31085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u="sng">
                <a:solidFill>
                  <a:schemeClr val="bg1">
                    <a:lumMod val="95000"/>
                  </a:schemeClr>
                </a:solidFill>
                <a:latin typeface="+mn-lt"/>
              </a:rPr>
              <a:t>Grant Award</a:t>
            </a:r>
            <a:br>
              <a:rPr lang="en-US" sz="2800" b="1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en-US" sz="2800">
                <a:solidFill>
                  <a:schemeClr val="bg1">
                    <a:lumMod val="95000"/>
                  </a:schemeClr>
                </a:solidFill>
                <a:latin typeface="+mn-lt"/>
              </a:rPr>
              <a:t>$5,000</a:t>
            </a:r>
            <a:br>
              <a:rPr lang="en-US" sz="280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en-US" sz="2800">
                <a:solidFill>
                  <a:schemeClr val="bg1">
                    <a:lumMod val="95000"/>
                  </a:schemeClr>
                </a:solidFill>
                <a:latin typeface="+mn-lt"/>
              </a:rPr>
              <a:t>$10,000</a:t>
            </a:r>
            <a:br>
              <a:rPr lang="en-US" sz="280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en-US" sz="2800">
                <a:solidFill>
                  <a:schemeClr val="bg1">
                    <a:lumMod val="95000"/>
                  </a:schemeClr>
                </a:solidFill>
                <a:latin typeface="+mn-lt"/>
              </a:rPr>
              <a:t>$15,000</a:t>
            </a:r>
            <a:br>
              <a:rPr lang="en-US" sz="280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en-US" sz="2800">
                <a:solidFill>
                  <a:schemeClr val="bg1">
                    <a:lumMod val="95000"/>
                  </a:schemeClr>
                </a:solidFill>
                <a:latin typeface="+mn-lt"/>
              </a:rPr>
              <a:t>$20,000</a:t>
            </a:r>
            <a:br>
              <a:rPr lang="en-US" sz="280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en-US" sz="2800">
                <a:solidFill>
                  <a:schemeClr val="bg1">
                    <a:lumMod val="95000"/>
                  </a:schemeClr>
                </a:solidFill>
                <a:latin typeface="+mn-lt"/>
              </a:rPr>
              <a:t>$30,000</a:t>
            </a:r>
            <a:br>
              <a:rPr lang="en-US" sz="280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en-US" sz="2800">
                <a:solidFill>
                  <a:schemeClr val="bg1">
                    <a:lumMod val="95000"/>
                  </a:schemeClr>
                </a:solidFill>
                <a:latin typeface="+mn-lt"/>
              </a:rPr>
              <a:t>$50,000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681535-6FEC-3F84-47BE-B7BDFDA39818}"/>
              </a:ext>
            </a:extLst>
          </p:cNvPr>
          <p:cNvSpPr txBox="1"/>
          <p:nvPr/>
        </p:nvSpPr>
        <p:spPr>
          <a:xfrm>
            <a:off x="843229" y="5812888"/>
            <a:ext cx="87400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Award amount is based on standard premium for the most recently completed premium year</a:t>
            </a:r>
          </a:p>
        </p:txBody>
      </p:sp>
    </p:spTree>
    <p:extLst>
      <p:ext uri="{BB962C8B-B14F-4D97-AF65-F5344CB8AC3E}">
        <p14:creationId xmlns:p14="http://schemas.microsoft.com/office/powerpoint/2010/main" val="2054327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41EF629-4952-192E-C0A5-3F6DAEB001D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257701">
            <a:off x="-2981584" y="4845716"/>
            <a:ext cx="10423866" cy="4630402"/>
          </a:xfrm>
          <a:prstGeom prst="rect">
            <a:avLst/>
          </a:prstGeom>
          <a:solidFill>
            <a:srgbClr val="F8962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34C39F-B0CA-A779-EA34-2AD7B18A50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552538">
            <a:off x="-3557463" y="5052901"/>
            <a:ext cx="10317265" cy="4433954"/>
          </a:xfrm>
          <a:prstGeom prst="rect">
            <a:avLst/>
          </a:prstGeom>
          <a:solidFill>
            <a:srgbClr val="2B368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1A21FC-B75F-719F-3616-FAE3736A7EE7}"/>
              </a:ext>
            </a:extLst>
          </p:cNvPr>
          <p:cNvSpPr/>
          <p:nvPr/>
        </p:nvSpPr>
        <p:spPr>
          <a:xfrm>
            <a:off x="644694" y="1145406"/>
            <a:ext cx="10902612" cy="4851133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5D17B4-4BCB-E7BC-764E-34623ACAD9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253" y="1241937"/>
            <a:ext cx="9020961" cy="1035085"/>
          </a:xfrm>
        </p:spPr>
        <p:txBody>
          <a:bodyPr/>
          <a:lstStyle/>
          <a:p>
            <a:pPr algn="l"/>
            <a:r>
              <a:rPr lang="en-US"/>
              <a:t>Goal and Takeaway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EF05B5-5A35-DD1D-9637-CB43B465C4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3131" y="2546037"/>
            <a:ext cx="10344591" cy="3276600"/>
          </a:xfrm>
        </p:spPr>
        <p:txBody>
          <a:bodyPr/>
          <a:lstStyle/>
          <a:p>
            <a:pPr algn="l"/>
            <a:r>
              <a:rPr lang="en-US" sz="2800" b="1">
                <a:solidFill>
                  <a:srgbClr val="2C3688"/>
                </a:solidFill>
              </a:rPr>
              <a:t>Goal</a:t>
            </a:r>
          </a:p>
          <a:p>
            <a:pPr algn="l"/>
            <a:r>
              <a:rPr lang="en-US" sz="2800"/>
              <a:t>Introduce the ergonomic grant program or refresh viewers on what it is, how it works, and how to apply</a:t>
            </a:r>
          </a:p>
          <a:p>
            <a:pPr algn="l"/>
            <a:endParaRPr lang="en-US" sz="2000" b="1"/>
          </a:p>
          <a:p>
            <a:pPr algn="l"/>
            <a:r>
              <a:rPr lang="en-US" sz="2800" b="1">
                <a:solidFill>
                  <a:srgbClr val="2C3688"/>
                </a:solidFill>
              </a:rPr>
              <a:t>Takeaway</a:t>
            </a:r>
          </a:p>
          <a:p>
            <a:pPr algn="l"/>
            <a:r>
              <a:rPr lang="en-US" sz="2800"/>
              <a:t>Gain a better understanding of the program to decide if you would like to participate</a:t>
            </a:r>
          </a:p>
        </p:txBody>
      </p:sp>
    </p:spTree>
    <p:extLst>
      <p:ext uri="{BB962C8B-B14F-4D97-AF65-F5344CB8AC3E}">
        <p14:creationId xmlns:p14="http://schemas.microsoft.com/office/powerpoint/2010/main" val="3976578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34BF03-ACD1-6E6A-5AE8-BF345373EE63}"/>
              </a:ext>
            </a:extLst>
          </p:cNvPr>
          <p:cNvSpPr txBox="1">
            <a:spLocks/>
          </p:cNvSpPr>
          <p:nvPr/>
        </p:nvSpPr>
        <p:spPr>
          <a:xfrm>
            <a:off x="635267" y="883920"/>
            <a:ext cx="10953550" cy="4988560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3C874E-66D8-DE8A-3429-39FF519FB3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48757"/>
            <a:ext cx="12013035" cy="1416564"/>
          </a:xfrm>
        </p:spPr>
        <p:txBody>
          <a:bodyPr>
            <a:normAutofit/>
          </a:bodyPr>
          <a:lstStyle/>
          <a:p>
            <a:r>
              <a:rPr lang="en-US" sz="4800"/>
              <a:t>Ergonomic Grant Program Contact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709E4D0-B73F-3073-01A6-EF1E1A93D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362" y="1231857"/>
            <a:ext cx="1951110" cy="12440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80FEBD6-E174-CA42-CB6B-2DE8E56215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2360" y="3888610"/>
            <a:ext cx="10279116" cy="1688976"/>
          </a:xfrm>
        </p:spPr>
        <p:txBody>
          <a:bodyPr>
            <a:noAutofit/>
          </a:bodyPr>
          <a:lstStyle/>
          <a:p>
            <a:r>
              <a:rPr lang="en-US" sz="4400" b="1">
                <a:solidFill>
                  <a:srgbClr val="857F7F"/>
                </a:solidFill>
              </a:rPr>
              <a:t>Randy Wegge</a:t>
            </a:r>
            <a:br>
              <a:rPr lang="en-US" sz="4000" b="1">
                <a:solidFill>
                  <a:srgbClr val="857F7F"/>
                </a:solidFill>
              </a:rPr>
            </a:br>
            <a:r>
              <a:rPr lang="en-US" sz="3600" b="1">
                <a:solidFill>
                  <a:srgbClr val="857F7F"/>
                </a:solidFill>
              </a:rPr>
              <a:t>Loss Control Ergonomics Manager</a:t>
            </a:r>
          </a:p>
          <a:p>
            <a:r>
              <a:rPr lang="en-US" sz="3600" b="1">
                <a:solidFill>
                  <a:srgbClr val="857F7F"/>
                </a:solidFill>
              </a:rPr>
              <a:t>800-777-5033  </a:t>
            </a:r>
            <a:r>
              <a:rPr lang="en-US" sz="1400" b="1">
                <a:solidFill>
                  <a:srgbClr val="2C3688"/>
                </a:solidFill>
                <a:latin typeface="Wingdings" panose="05000000000000000000" pitchFamily="2" charset="2"/>
              </a:rPr>
              <a:t>l</a:t>
            </a:r>
            <a:r>
              <a:rPr lang="en-US" sz="3600" b="1">
                <a:solidFill>
                  <a:srgbClr val="857F7F"/>
                </a:solidFill>
              </a:rPr>
              <a:t>  rwegge@nd.gov</a:t>
            </a:r>
          </a:p>
          <a:p>
            <a:endParaRPr lang="en-US" sz="3600" b="1">
              <a:solidFill>
                <a:srgbClr val="85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896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73D2A49-98B0-71F1-7883-04A7400A50E2}"/>
              </a:ext>
            </a:extLst>
          </p:cNvPr>
          <p:cNvSpPr txBox="1">
            <a:spLocks/>
          </p:cNvSpPr>
          <p:nvPr/>
        </p:nvSpPr>
        <p:spPr>
          <a:xfrm>
            <a:off x="2528024" y="2526017"/>
            <a:ext cx="6906063" cy="1325563"/>
          </a:xfrm>
          <a:prstGeom prst="rect">
            <a:avLst/>
          </a:prstGeom>
          <a:effectLst>
            <a:glow>
              <a:schemeClr val="bg1">
                <a:alpha val="64000"/>
              </a:schemeClr>
            </a:glow>
          </a:effectLst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b="1">
                <a:solidFill>
                  <a:srgbClr val="2B368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you!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8F2B4BF-37E4-8824-A5EA-3B3EB7283A1D}"/>
              </a:ext>
            </a:extLst>
          </p:cNvPr>
          <p:cNvCxnSpPr>
            <a:cxnSpLocks/>
          </p:cNvCxnSpPr>
          <p:nvPr/>
        </p:nvCxnSpPr>
        <p:spPr>
          <a:xfrm>
            <a:off x="3516313" y="2290763"/>
            <a:ext cx="4997450" cy="0"/>
          </a:xfrm>
          <a:prstGeom prst="line">
            <a:avLst/>
          </a:prstGeom>
          <a:ln w="19050">
            <a:solidFill>
              <a:srgbClr val="2C36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F34C72C-6FD4-2C73-16E3-B6167366047B}"/>
              </a:ext>
            </a:extLst>
          </p:cNvPr>
          <p:cNvCxnSpPr>
            <a:cxnSpLocks/>
          </p:cNvCxnSpPr>
          <p:nvPr/>
        </p:nvCxnSpPr>
        <p:spPr>
          <a:xfrm>
            <a:off x="3516313" y="4359275"/>
            <a:ext cx="4997450" cy="0"/>
          </a:xfrm>
          <a:prstGeom prst="line">
            <a:avLst/>
          </a:prstGeom>
          <a:ln w="19050">
            <a:solidFill>
              <a:srgbClr val="2C36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92D1B-C84C-8F79-E375-F0E4585D948A}"/>
              </a:ext>
            </a:extLst>
          </p:cNvPr>
          <p:cNvSpPr/>
          <p:nvPr/>
        </p:nvSpPr>
        <p:spPr>
          <a:xfrm rot="20342299" flipV="1">
            <a:off x="3762610" y="4732221"/>
            <a:ext cx="10423866" cy="4630402"/>
          </a:xfrm>
          <a:prstGeom prst="rect">
            <a:avLst/>
          </a:prstGeom>
          <a:solidFill>
            <a:srgbClr val="F8962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1CBA6D-8E54-ABA6-6619-F68D0C854597}"/>
              </a:ext>
            </a:extLst>
          </p:cNvPr>
          <p:cNvSpPr/>
          <p:nvPr/>
        </p:nvSpPr>
        <p:spPr>
          <a:xfrm rot="20047462" flipV="1">
            <a:off x="4053004" y="5049964"/>
            <a:ext cx="10317265" cy="4433954"/>
          </a:xfrm>
          <a:prstGeom prst="rect">
            <a:avLst/>
          </a:prstGeom>
          <a:solidFill>
            <a:srgbClr val="2B368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B9A6A9-ABE5-7649-EC7E-577639DC0433}"/>
              </a:ext>
            </a:extLst>
          </p:cNvPr>
          <p:cNvSpPr/>
          <p:nvPr/>
        </p:nvSpPr>
        <p:spPr>
          <a:xfrm>
            <a:off x="912711" y="1266429"/>
            <a:ext cx="10644418" cy="362538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3EA3B0-092B-4D5F-917D-B9C29C46436C}"/>
              </a:ext>
            </a:extLst>
          </p:cNvPr>
          <p:cNvSpPr txBox="1"/>
          <p:nvPr/>
        </p:nvSpPr>
        <p:spPr>
          <a:xfrm>
            <a:off x="2402047" y="1318197"/>
            <a:ext cx="6899563" cy="18620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>
                  <a:noFill/>
                </a:ln>
                <a:solidFill>
                  <a:srgbClr val="2C3688"/>
                </a:solidFill>
                <a:effectLst/>
                <a:uLnTx/>
                <a:uFillTx/>
                <a:latin typeface="+mn-lt"/>
                <a:cs typeface="Segoe UI Semibold" panose="020B0702040204020203" pitchFamily="34" charset="0"/>
              </a:rPr>
              <a:t>PHASE III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F6BDE3-2448-41F3-8850-81E2CCA98AAE}"/>
              </a:ext>
            </a:extLst>
          </p:cNvPr>
          <p:cNvSpPr txBox="1"/>
          <p:nvPr/>
        </p:nvSpPr>
        <p:spPr>
          <a:xfrm>
            <a:off x="1782658" y="3141745"/>
            <a:ext cx="8138340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solidFill>
                  <a:srgbClr val="2C3688"/>
                </a:solidFill>
                <a:latin typeface="+mn-lt"/>
                <a:cs typeface="Segoe UI Semibold" panose="020B0702040204020203" pitchFamily="34" charset="0"/>
              </a:rPr>
              <a:t>OPENED FALL ‘21</a:t>
            </a:r>
            <a:endParaRPr kumimoji="0" lang="en-US" sz="7200" b="1" i="0" u="none" strike="noStrike" kern="1200" cap="none" spc="0" normalizeH="0" baseline="0" noProof="0">
              <a:ln>
                <a:noFill/>
              </a:ln>
              <a:solidFill>
                <a:srgbClr val="2C3688"/>
              </a:solidFill>
              <a:effectLst/>
              <a:uLnTx/>
              <a:uFillTx/>
              <a:latin typeface="+mn-lt"/>
              <a:cs typeface="Segoe UI Semibold" panose="020B07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4874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2B5CA67D-75DD-6452-5A56-5A6B5F1851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946"/>
            <a:ext cx="10515600" cy="2923359"/>
          </a:xfrm>
        </p:spPr>
        <p:txBody>
          <a:bodyPr/>
          <a:lstStyle/>
          <a:p>
            <a:r>
              <a:rPr lang="en-US" altLang="en-US" sz="5500"/>
              <a:t>What is the Ergonomic </a:t>
            </a:r>
            <a:br>
              <a:rPr lang="en-US" altLang="en-US" sz="5500"/>
            </a:br>
            <a:r>
              <a:rPr lang="en-US" altLang="en-US" sz="5500"/>
              <a:t>Grant Program?</a:t>
            </a:r>
            <a:br>
              <a:rPr lang="en-US" altLang="en-US" sz="5500"/>
            </a:br>
            <a:endParaRPr lang="en-US" altLang="en-US" sz="5500"/>
          </a:p>
        </p:txBody>
      </p:sp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id="{0060C58F-71C2-8C9F-A7C8-DBE31B65E13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35500" y="4256088"/>
            <a:ext cx="6088063" cy="1603375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>
                <a:solidFill>
                  <a:schemeClr val="bg1"/>
                </a:solidFill>
              </a:rPr>
              <a:t>Sentence or two can go here or, three  bullet points.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3EBB18-8FBE-C19C-3925-8F40CCC40D34}"/>
              </a:ext>
            </a:extLst>
          </p:cNvPr>
          <p:cNvSpPr/>
          <p:nvPr/>
        </p:nvSpPr>
        <p:spPr>
          <a:xfrm>
            <a:off x="4518819" y="2503599"/>
            <a:ext cx="7054872" cy="3026343"/>
          </a:xfrm>
          <a:prstGeom prst="rect">
            <a:avLst/>
          </a:prstGeom>
          <a:solidFill>
            <a:srgbClr val="2B368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6630" name="Picture 17" descr="Two peop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B8C5797C-DA20-C841-91AE-816B91DECA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6" r="3378"/>
          <a:stretch/>
        </p:blipFill>
        <p:spPr bwMode="auto">
          <a:xfrm>
            <a:off x="838201" y="2503600"/>
            <a:ext cx="3680618" cy="302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790AF44-0C2F-BC0D-3032-7A0943EBC696}"/>
              </a:ext>
            </a:extLst>
          </p:cNvPr>
          <p:cNvSpPr txBox="1">
            <a:spLocks noChangeArrowheads="1"/>
          </p:cNvSpPr>
          <p:nvPr/>
        </p:nvSpPr>
        <p:spPr>
          <a:xfrm>
            <a:off x="4500961" y="2488267"/>
            <a:ext cx="6834980" cy="2928032"/>
          </a:xfrm>
          <a:prstGeom prst="rect">
            <a:avLst/>
          </a:prstGeom>
        </p:spPr>
        <p:txBody>
          <a:bodyPr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C3688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C3688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C3688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C3688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C3688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Clr>
                <a:schemeClr val="bg1"/>
              </a:buClr>
            </a:pPr>
            <a:r>
              <a:rPr lang="en-US" altLang="en-US" sz="2700" dirty="0">
                <a:solidFill>
                  <a:srgbClr val="EAEAEA"/>
                </a:solidFill>
              </a:rPr>
              <a:t>A proactive program designed to reduce the frequency or eliminate work-related ergonomic injuries.</a:t>
            </a:r>
          </a:p>
          <a:p>
            <a:pPr eaLnBrk="1" hangingPunct="1">
              <a:buClr>
                <a:schemeClr val="bg1"/>
              </a:buClr>
            </a:pPr>
            <a:r>
              <a:rPr lang="en-US" altLang="en-US" sz="2700" dirty="0">
                <a:solidFill>
                  <a:srgbClr val="EAEAEA"/>
                </a:solidFill>
              </a:rPr>
              <a:t>Provides employers with resources, including a network of providers and financial assistance, to address ergonomic issues. </a:t>
            </a:r>
          </a:p>
          <a:p>
            <a:pPr eaLnBrk="1" hangingPunct="1">
              <a:buClr>
                <a:schemeClr val="bg1"/>
              </a:buClr>
            </a:pPr>
            <a:endParaRPr lang="en-US" altLang="en-US" sz="2700" dirty="0">
              <a:solidFill>
                <a:srgbClr val="EAEAEA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430373-8135-0775-6AA1-EFF07243B6F3}"/>
              </a:ext>
            </a:extLst>
          </p:cNvPr>
          <p:cNvSpPr/>
          <p:nvPr/>
        </p:nvSpPr>
        <p:spPr>
          <a:xfrm rot="20342299" flipV="1">
            <a:off x="3310222" y="4955027"/>
            <a:ext cx="10423866" cy="4630402"/>
          </a:xfrm>
          <a:prstGeom prst="rect">
            <a:avLst/>
          </a:prstGeom>
          <a:solidFill>
            <a:srgbClr val="F8962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59CE97-C4C9-8EDE-5C14-905A74510382}"/>
              </a:ext>
            </a:extLst>
          </p:cNvPr>
          <p:cNvSpPr/>
          <p:nvPr/>
        </p:nvSpPr>
        <p:spPr>
          <a:xfrm rot="20047462" flipV="1">
            <a:off x="4053004" y="5049964"/>
            <a:ext cx="10317265" cy="4433954"/>
          </a:xfrm>
          <a:prstGeom prst="rect">
            <a:avLst/>
          </a:prstGeom>
          <a:solidFill>
            <a:srgbClr val="2B368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726F0D-447E-845E-C58C-CE672CCCC6C2}"/>
              </a:ext>
            </a:extLst>
          </p:cNvPr>
          <p:cNvSpPr/>
          <p:nvPr/>
        </p:nvSpPr>
        <p:spPr>
          <a:xfrm>
            <a:off x="559661" y="1068405"/>
            <a:ext cx="11072678" cy="449464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26D18208-8834-D73C-CBE9-883AFB1F3F73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818170" y="3152638"/>
            <a:ext cx="10180638" cy="2540337"/>
          </a:xfrm>
        </p:spPr>
        <p:txBody>
          <a:bodyPr/>
          <a:lstStyle/>
          <a:p>
            <a:pPr marL="288925" indent="-288925">
              <a:lnSpc>
                <a:spcPts val="3363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en-US"/>
              <a:t>More efficient</a:t>
            </a:r>
          </a:p>
          <a:p>
            <a:pPr marL="288925" indent="-288925">
              <a:lnSpc>
                <a:spcPts val="3363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en-US"/>
              <a:t>Cost savings</a:t>
            </a:r>
          </a:p>
          <a:p>
            <a:pPr marL="288925" indent="-288925">
              <a:lnSpc>
                <a:spcPts val="3363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en-US"/>
              <a:t>Awareness</a:t>
            </a:r>
          </a:p>
          <a:p>
            <a:pPr marL="288925" indent="-288925">
              <a:lnSpc>
                <a:spcPts val="3363"/>
              </a:lnSpc>
              <a:spcBef>
                <a:spcPct val="0"/>
              </a:spcBef>
              <a:spcAft>
                <a:spcPts val="800"/>
              </a:spcAft>
            </a:pPr>
            <a:r>
              <a:rPr lang="en-US" altLang="en-US"/>
              <a:t>People are getting hurt</a:t>
            </a:r>
          </a:p>
        </p:txBody>
      </p:sp>
      <p:sp>
        <p:nvSpPr>
          <p:cNvPr id="25602" name="Title 1">
            <a:extLst>
              <a:ext uri="{FF2B5EF4-FFF2-40B4-BE49-F238E27FC236}">
                <a16:creationId xmlns:a16="http://schemas.microsoft.com/office/drawing/2014/main" id="{9993692A-7F9D-02D0-6987-CB2B96F61B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2807" y="788433"/>
            <a:ext cx="11310655" cy="2455278"/>
          </a:xfrm>
        </p:spPr>
        <p:txBody>
          <a:bodyPr>
            <a:normAutofit/>
          </a:bodyPr>
          <a:lstStyle/>
          <a:p>
            <a:r>
              <a:rPr lang="en-US" altLang="en-US" sz="5500"/>
              <a:t>Why does the Ergonomic Grant Program Exist?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6D7EDA88-869A-E98A-C958-9F0708A37A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572732"/>
          </a:xfrm>
        </p:spPr>
        <p:txBody>
          <a:bodyPr/>
          <a:lstStyle/>
          <a:p>
            <a:r>
              <a:rPr lang="en-US" altLang="en-US" sz="5500"/>
              <a:t>Did You Know…</a:t>
            </a:r>
          </a:p>
        </p:txBody>
      </p:sp>
      <p:sp>
        <p:nvSpPr>
          <p:cNvPr id="30723" name="Content Placeholder 2">
            <a:extLst>
              <a:ext uri="{FF2B5EF4-FFF2-40B4-BE49-F238E27FC236}">
                <a16:creationId xmlns:a16="http://schemas.microsoft.com/office/drawing/2014/main" id="{1F5948F9-E19E-205D-81BB-F5857E83FF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955800"/>
            <a:ext cx="10515600" cy="1473200"/>
          </a:xfrm>
        </p:spPr>
        <p:txBody>
          <a:bodyPr/>
          <a:lstStyle/>
          <a:p>
            <a:pPr marL="0" indent="0">
              <a:lnSpc>
                <a:spcPts val="3360"/>
              </a:lnSpc>
              <a:buNone/>
            </a:pPr>
            <a:r>
              <a:rPr lang="en-US" altLang="en-US"/>
              <a:t>Cumulative trauma injuries are the nation’s most common </a:t>
            </a:r>
            <a:br>
              <a:rPr lang="en-US" altLang="en-US"/>
            </a:br>
            <a:r>
              <a:rPr lang="en-US" altLang="en-US"/>
              <a:t>and costly occupational health problem.</a:t>
            </a:r>
          </a:p>
        </p:txBody>
      </p:sp>
      <p:pic>
        <p:nvPicPr>
          <p:cNvPr id="30724" name="Picture 3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id="{999B0EF6-6A8D-4DF5-91C5-3DA3303FA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05" r="9793"/>
          <a:stretch/>
        </p:blipFill>
        <p:spPr bwMode="auto">
          <a:xfrm>
            <a:off x="7639050" y="3617913"/>
            <a:ext cx="3824288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3E4163C-3B84-6EC5-5389-5062BD994300}"/>
              </a:ext>
            </a:extLst>
          </p:cNvPr>
          <p:cNvSpPr/>
          <p:nvPr/>
        </p:nvSpPr>
        <p:spPr>
          <a:xfrm>
            <a:off x="722313" y="3617913"/>
            <a:ext cx="7728667" cy="2693987"/>
          </a:xfrm>
          <a:prstGeom prst="rect">
            <a:avLst/>
          </a:prstGeom>
          <a:solidFill>
            <a:srgbClr val="2B368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727" name="TextBox 6">
            <a:extLst>
              <a:ext uri="{FF2B5EF4-FFF2-40B4-BE49-F238E27FC236}">
                <a16:creationId xmlns:a16="http://schemas.microsoft.com/office/drawing/2014/main" id="{FEC257CB-3D98-594E-183A-73EFAECBB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693" y="4431610"/>
            <a:ext cx="747228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C3688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tabLst>
                <a:tab pos="2174875" algn="l"/>
              </a:tabLst>
            </a:pPr>
            <a:r>
              <a:rPr lang="en-US" altLang="en-US" b="1">
                <a:solidFill>
                  <a:schemeClr val="bg1"/>
                </a:solidFill>
              </a:rPr>
              <a:t>Direct Costs:	More than $20 billion per year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tabLst>
                <a:tab pos="2174875" algn="l"/>
              </a:tabLst>
            </a:pPr>
            <a:br>
              <a:rPr lang="en-US" altLang="en-US" sz="700" b="1">
                <a:solidFill>
                  <a:schemeClr val="bg1"/>
                </a:solidFill>
              </a:rPr>
            </a:br>
            <a:r>
              <a:rPr lang="en-US" altLang="en-US" b="1">
                <a:solidFill>
                  <a:schemeClr val="bg1"/>
                </a:solidFill>
              </a:rPr>
              <a:t>Total Costs:	$45-54 billion per year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5B0553-C918-EBBA-EC7C-D46537B8D72D}"/>
              </a:ext>
            </a:extLst>
          </p:cNvPr>
          <p:cNvSpPr txBox="1"/>
          <p:nvPr/>
        </p:nvSpPr>
        <p:spPr>
          <a:xfrm>
            <a:off x="3892731" y="5959150"/>
            <a:ext cx="3932057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+mn-lt"/>
              </a:rPr>
              <a:t>~ Bureau of Labor Statistics-2020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B55FE4-AFEE-2BB6-86A2-AACE6F0D4CFA}"/>
              </a:ext>
            </a:extLst>
          </p:cNvPr>
          <p:cNvSpPr txBox="1"/>
          <p:nvPr/>
        </p:nvSpPr>
        <p:spPr>
          <a:xfrm>
            <a:off x="958603" y="3752378"/>
            <a:ext cx="60976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b="1">
                <a:solidFill>
                  <a:schemeClr val="bg2"/>
                </a:solidFill>
              </a:rPr>
              <a:t>Cumulative Trauma Injuries Cost </a:t>
            </a:r>
            <a:endParaRPr lang="en-US" sz="3200" b="1">
              <a:solidFill>
                <a:schemeClr val="bg2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20476B-F76E-B69A-90F6-7BE2FECB9C81}"/>
              </a:ext>
            </a:extLst>
          </p:cNvPr>
          <p:cNvCxnSpPr>
            <a:cxnSpLocks/>
          </p:cNvCxnSpPr>
          <p:nvPr/>
        </p:nvCxnSpPr>
        <p:spPr>
          <a:xfrm>
            <a:off x="978693" y="4326169"/>
            <a:ext cx="5633863" cy="10984"/>
          </a:xfrm>
          <a:prstGeom prst="line">
            <a:avLst/>
          </a:prstGeom>
          <a:ln w="12700">
            <a:solidFill>
              <a:srgbClr val="F896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1668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doctor checking a patient's pulse&#10;&#10;Description automatically generated">
            <a:extLst>
              <a:ext uri="{FF2B5EF4-FFF2-40B4-BE49-F238E27FC236}">
                <a16:creationId xmlns:a16="http://schemas.microsoft.com/office/drawing/2014/main" id="{03E2D1FD-DA18-511F-6704-ABF3162D8C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" b="9339"/>
          <a:stretch/>
        </p:blipFill>
        <p:spPr>
          <a:xfrm>
            <a:off x="485775" y="2581826"/>
            <a:ext cx="4078761" cy="260024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46BB3EA-B1EB-AB24-6825-945666FF9F92}"/>
              </a:ext>
            </a:extLst>
          </p:cNvPr>
          <p:cNvSpPr/>
          <p:nvPr/>
        </p:nvSpPr>
        <p:spPr>
          <a:xfrm>
            <a:off x="4268900" y="2581826"/>
            <a:ext cx="7377160" cy="2600244"/>
          </a:xfrm>
          <a:prstGeom prst="rect">
            <a:avLst/>
          </a:prstGeom>
          <a:solidFill>
            <a:srgbClr val="2B368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87787BE-26B5-D7C5-997B-AE664A14C810}"/>
              </a:ext>
            </a:extLst>
          </p:cNvPr>
          <p:cNvCxnSpPr/>
          <p:nvPr/>
        </p:nvCxnSpPr>
        <p:spPr>
          <a:xfrm>
            <a:off x="7529382" y="3045631"/>
            <a:ext cx="0" cy="1738334"/>
          </a:xfrm>
          <a:prstGeom prst="line">
            <a:avLst/>
          </a:prstGeom>
          <a:ln w="28575">
            <a:solidFill>
              <a:srgbClr val="F896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68" name="Title 1">
            <a:extLst>
              <a:ext uri="{FF2B5EF4-FFF2-40B4-BE49-F238E27FC236}">
                <a16:creationId xmlns:a16="http://schemas.microsoft.com/office/drawing/2014/main" id="{35ED81C1-8698-B528-7375-1DCAB0BD21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5775" y="590550"/>
            <a:ext cx="6437539" cy="1325563"/>
          </a:xfrm>
        </p:spPr>
        <p:txBody>
          <a:bodyPr/>
          <a:lstStyle/>
          <a:p>
            <a:r>
              <a:rPr lang="en-US" altLang="en-US" sz="5500"/>
              <a:t>Claims Stats in ND</a:t>
            </a:r>
          </a:p>
        </p:txBody>
      </p:sp>
      <p:pic>
        <p:nvPicPr>
          <p:cNvPr id="36869" name="Picture 7">
            <a:extLst>
              <a:ext uri="{FF2B5EF4-FFF2-40B4-BE49-F238E27FC236}">
                <a16:creationId xmlns:a16="http://schemas.microsoft.com/office/drawing/2014/main" id="{0C381736-0998-72A5-0AF7-5C58844E952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" y="6334125"/>
            <a:ext cx="121920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912D24-CE32-046C-4362-874607D2A2FE}"/>
              </a:ext>
            </a:extLst>
          </p:cNvPr>
          <p:cNvSpPr txBox="1"/>
          <p:nvPr/>
        </p:nvSpPr>
        <p:spPr>
          <a:xfrm>
            <a:off x="4598199" y="3105254"/>
            <a:ext cx="27128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30-35%</a:t>
            </a:r>
            <a:endParaRPr lang="en-US" sz="540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55F393-7849-E03D-49EE-21865E266AC0}"/>
              </a:ext>
            </a:extLst>
          </p:cNvPr>
          <p:cNvSpPr txBox="1"/>
          <p:nvPr/>
        </p:nvSpPr>
        <p:spPr>
          <a:xfrm>
            <a:off x="4024963" y="3892837"/>
            <a:ext cx="347518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 CLAIMS REPORTED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6803CA-974A-B618-B687-0B385D0D5C6C}"/>
              </a:ext>
            </a:extLst>
          </p:cNvPr>
          <p:cNvSpPr txBox="1"/>
          <p:nvPr/>
        </p:nvSpPr>
        <p:spPr>
          <a:xfrm>
            <a:off x="7074984" y="3159749"/>
            <a:ext cx="50500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6,000-8,000</a:t>
            </a:r>
            <a:endParaRPr lang="en-US" sz="540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221C65-2649-1ACB-6342-FAE5ABF8CB46}"/>
              </a:ext>
            </a:extLst>
          </p:cNvPr>
          <p:cNvSpPr txBox="1"/>
          <p:nvPr/>
        </p:nvSpPr>
        <p:spPr>
          <a:xfrm>
            <a:off x="8167038" y="3914798"/>
            <a:ext cx="29782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CLAIMS FILED </a:t>
            </a:r>
            <a:br>
              <a:rPr lang="en-US" sz="2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 YEAR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C7FFC4-149C-1694-356E-2C91D1D7E3DE}"/>
              </a:ext>
            </a:extLst>
          </p:cNvPr>
          <p:cNvSpPr txBox="1"/>
          <p:nvPr/>
        </p:nvSpPr>
        <p:spPr>
          <a:xfrm>
            <a:off x="6091981" y="2763947"/>
            <a:ext cx="67773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 AVERAGE </a:t>
            </a:r>
            <a:endParaRPr lang="en-US" sz="28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757A697-E6B5-DED0-8BFF-7C8738F68239}"/>
              </a:ext>
            </a:extLst>
          </p:cNvPr>
          <p:cNvSpPr/>
          <p:nvPr/>
        </p:nvSpPr>
        <p:spPr>
          <a:xfrm>
            <a:off x="6952986" y="749388"/>
            <a:ext cx="993863" cy="966879"/>
          </a:xfrm>
          <a:prstGeom prst="ellipse">
            <a:avLst/>
          </a:prstGeom>
          <a:solidFill>
            <a:srgbClr val="F896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F6CFFE4-3779-3405-E228-5A5B1DC395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15067" y="990783"/>
            <a:ext cx="678559" cy="4092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F3E025-D45E-1F45-C678-A94522173598}"/>
              </a:ext>
            </a:extLst>
          </p:cNvPr>
          <p:cNvSpPr txBox="1"/>
          <p:nvPr/>
        </p:nvSpPr>
        <p:spPr>
          <a:xfrm>
            <a:off x="7141953" y="977302"/>
            <a:ext cx="7002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F8962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ND</a:t>
            </a:r>
            <a:endParaRPr lang="en-US" sz="2400">
              <a:solidFill>
                <a:srgbClr val="F8962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5324A1-8D8F-95A9-918E-D204740ADA54}"/>
              </a:ext>
            </a:extLst>
          </p:cNvPr>
          <p:cNvSpPr txBox="1"/>
          <p:nvPr/>
        </p:nvSpPr>
        <p:spPr>
          <a:xfrm>
            <a:off x="646278" y="1664956"/>
            <a:ext cx="65923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>
                <a:solidFill>
                  <a:srgbClr val="857F7F"/>
                </a:solidFill>
                <a:latin typeface="+mn-lt"/>
              </a:rPr>
              <a:t>Ergonomic Related Injuries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56F18BF-164B-4F57-A074-7D360A758A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0138340"/>
              </p:ext>
            </p:extLst>
          </p:nvPr>
        </p:nvGraphicFramePr>
        <p:xfrm>
          <a:off x="689113" y="1417574"/>
          <a:ext cx="10813774" cy="5151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47B25F6A-EC69-4AD0-A96B-7760E238291B}"/>
              </a:ext>
            </a:extLst>
          </p:cNvPr>
          <p:cNvSpPr txBox="1">
            <a:spLocks/>
          </p:cNvSpPr>
          <p:nvPr/>
        </p:nvSpPr>
        <p:spPr>
          <a:xfrm>
            <a:off x="0" y="125489"/>
            <a:ext cx="12099235" cy="18712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rgbClr val="2C3688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Medical Only Claims – Average Severity</a:t>
            </a:r>
            <a:b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rgbClr val="2C3688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lang="en-US" sz="2400">
                <a:solidFill>
                  <a:srgbClr val="2C3688"/>
                </a:solidFill>
                <a:latin typeface="+mn-lt"/>
                <a:cs typeface="Arial" panose="020B0604020202020204" pitchFamily="34" charset="0"/>
              </a:rPr>
              <a:t>(As of 6/30/2023)</a:t>
            </a:r>
            <a:endParaRPr kumimoji="0" lang="en-US" sz="2400" i="0" u="none" strike="noStrike" kern="1200" cap="none" spc="0" normalizeH="0" baseline="0" noProof="0">
              <a:ln>
                <a:noFill/>
              </a:ln>
              <a:solidFill>
                <a:srgbClr val="2C3688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9728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56F18BF-164B-4F57-A074-7D360A758A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7224410"/>
              </p:ext>
            </p:extLst>
          </p:nvPr>
        </p:nvGraphicFramePr>
        <p:xfrm>
          <a:off x="689113" y="1417574"/>
          <a:ext cx="10813774" cy="5216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47B25F6A-EC69-4AD0-A96B-7760E238291B}"/>
              </a:ext>
            </a:extLst>
          </p:cNvPr>
          <p:cNvSpPr txBox="1">
            <a:spLocks/>
          </p:cNvSpPr>
          <p:nvPr/>
        </p:nvSpPr>
        <p:spPr>
          <a:xfrm>
            <a:off x="0" y="125489"/>
            <a:ext cx="12099235" cy="188059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rgbClr val="2C3688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Excluding Medical Only – Average Severity</a:t>
            </a:r>
            <a:b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rgbClr val="2C3688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2C3688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(As of 6/30/2023)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35599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SI Presentation Template-2.potx" id="{94070220-07F9-4AE7-B63C-DC329307E3CC}" vid="{1EF4714C-AC3A-415C-9940-1EE750BE4D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3f5eca2-2835-4cf5-80a0-6cd7010391fc">
      <Terms xmlns="http://schemas.microsoft.com/office/infopath/2007/PartnerControls"/>
    </lcf76f155ced4ddcb4097134ff3c332f>
    <TaxCatchAll xmlns="25d83d48-fb20-4537-95a6-325135718581" xsi:nil="true"/>
    <SharedWithUsers xmlns="04cc92a5-bea4-4a8d-9d68-0a39558491bf">
      <UserInfo>
        <DisplayName>Wegge, Randy S.</DisplayName>
        <AccountId>183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20131E054ED34F81912B866F7E2A66" ma:contentTypeVersion="15" ma:contentTypeDescription="Create a new document." ma:contentTypeScope="" ma:versionID="26fb5216653aaca9d58b22451c0b37fa">
  <xsd:schema xmlns:xsd="http://www.w3.org/2001/XMLSchema" xmlns:xs="http://www.w3.org/2001/XMLSchema" xmlns:p="http://schemas.microsoft.com/office/2006/metadata/properties" xmlns:ns2="b3f5eca2-2835-4cf5-80a0-6cd7010391fc" xmlns:ns3="04cc92a5-bea4-4a8d-9d68-0a39558491bf" xmlns:ns4="25d83d48-fb20-4537-95a6-325135718581" targetNamespace="http://schemas.microsoft.com/office/2006/metadata/properties" ma:root="true" ma:fieldsID="748dae737a37e7bb75a37c5857299385" ns2:_="" ns3:_="" ns4:_="">
    <xsd:import namespace="b3f5eca2-2835-4cf5-80a0-6cd7010391fc"/>
    <xsd:import namespace="04cc92a5-bea4-4a8d-9d68-0a39558491bf"/>
    <xsd:import namespace="25d83d48-fb20-4537-95a6-3251357185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f5eca2-2835-4cf5-80a0-6cd7010391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bbe65411-2828-40d8-bdc2-0527504d90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cc92a5-bea4-4a8d-9d68-0a39558491b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d83d48-fb20-4537-95a6-325135718581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93c5fec1-e128-4a04-8d9b-574ee9718636}" ma:internalName="TaxCatchAll" ma:showField="CatchAllData" ma:web="04cc92a5-bea4-4a8d-9d68-0a39558491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914367-78E0-4F07-9CB1-B461B6D65E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6D5DF24-295B-49AC-86D9-E2EA7EF8630F}">
  <ds:schemaRefs>
    <ds:schemaRef ds:uri="04cc92a5-bea4-4a8d-9d68-0a39558491bf"/>
    <ds:schemaRef ds:uri="25d83d48-fb20-4537-95a6-325135718581"/>
    <ds:schemaRef ds:uri="b3f5eca2-2835-4cf5-80a0-6cd7010391fc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AA3E48F-68E0-4643-9D45-7106FF7BB9A5}">
  <ds:schemaRefs>
    <ds:schemaRef ds:uri="04cc92a5-bea4-4a8d-9d68-0a39558491bf"/>
    <ds:schemaRef ds:uri="25d83d48-fb20-4537-95a6-325135718581"/>
    <ds:schemaRef ds:uri="b3f5eca2-2835-4cf5-80a0-6cd7010391f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WSI Presentation Template-2</Template>
  <TotalTime>178</TotalTime>
  <Words>551</Words>
  <Application>Microsoft Office PowerPoint</Application>
  <PresentationFormat>Widescreen</PresentationFormat>
  <Paragraphs>92</Paragraphs>
  <Slides>21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Futura PT Bold</vt:lpstr>
      <vt:lpstr>Futura PT Medium</vt:lpstr>
      <vt:lpstr>Segoe UI</vt:lpstr>
      <vt:lpstr>Wingdings</vt:lpstr>
      <vt:lpstr>Office Theme</vt:lpstr>
      <vt:lpstr>PowerPoint Presentation</vt:lpstr>
      <vt:lpstr>Goal and Takeaway</vt:lpstr>
      <vt:lpstr>PowerPoint Presentation</vt:lpstr>
      <vt:lpstr>What is the Ergonomic  Grant Program? </vt:lpstr>
      <vt:lpstr>Why does the Ergonomic Grant Program Exist?</vt:lpstr>
      <vt:lpstr>Did You Know…</vt:lpstr>
      <vt:lpstr>Claims Stats in ND</vt:lpstr>
      <vt:lpstr>PowerPoint Presentation</vt:lpstr>
      <vt:lpstr>PowerPoint Presentation</vt:lpstr>
      <vt:lpstr>PowerPoint Presentation</vt:lpstr>
      <vt:lpstr>myWSI Landing Page</vt:lpstr>
      <vt:lpstr>EI Landing Page</vt:lpstr>
      <vt:lpstr>EI Application</vt:lpstr>
      <vt:lpstr>PowerPoint Presentation</vt:lpstr>
      <vt:lpstr>Participating ERGO Providers </vt:lpstr>
      <vt:lpstr>PowerPoint Presentation</vt:lpstr>
      <vt:lpstr>EI Landing Page (after assessment)</vt:lpstr>
      <vt:lpstr>Grant Request (budget)</vt:lpstr>
      <vt:lpstr>Grant Awards</vt:lpstr>
      <vt:lpstr>Ergonomic Grant Program Contact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Zimmerman, Katarina L.</dc:creator>
  <cp:lastModifiedBy>Wegge, Randy S.</cp:lastModifiedBy>
  <cp:revision>451</cp:revision>
  <cp:lastPrinted>2023-06-20T13:58:57Z</cp:lastPrinted>
  <dcterms:created xsi:type="dcterms:W3CDTF">2024-01-02T18:33:46Z</dcterms:created>
  <dcterms:modified xsi:type="dcterms:W3CDTF">2024-01-16T20:46:11Z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0x010100B220131E054ED34F81912B866F7E2A66</vt:lpwstr>
  </property>
  <property fmtid="{D5CDD505-2E9C-101B-9397-08002B2CF9AE}" pid="3" name="MediaServiceImageTags">
    <vt:lpwstr/>
  </property>
</Properties>
</file>