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notesSlides/notesSlide33.xml" ContentType="application/vnd.openxmlformats-officedocument.presentationml.notesSlide+xml"/>
  <Override PartName="/ppt/charts/chart2.xml" ContentType="application/vnd.openxmlformats-officedocument.drawingml.chart+xml"/>
  <Override PartName="/ppt/tags/tag26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7.xml" ContentType="application/vnd.openxmlformats-officedocument.presentationml.tags+xml"/>
  <Override PartName="/ppt/notesSlides/notesSlide37.xml" ContentType="application/vnd.openxmlformats-officedocument.presentationml.notesSlide+xml"/>
  <Override PartName="/ppt/tags/tag28.xml" ContentType="application/vnd.openxmlformats-officedocument.presentationml.tags+xml"/>
  <Override PartName="/ppt/notesSlides/notesSlide38.xml" ContentType="application/vnd.openxmlformats-officedocument.presentationml.notesSlide+xml"/>
  <Override PartName="/ppt/tags/tag29.xml" ContentType="application/vnd.openxmlformats-officedocument.presentationml.tags+xml"/>
  <Override PartName="/ppt/notesSlides/notesSlide39.xml" ContentType="application/vnd.openxmlformats-officedocument.presentationml.notesSlide+xml"/>
  <Override PartName="/ppt/tags/tag30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1.xml" ContentType="application/vnd.openxmlformats-officedocument.presentationml.tags+xml"/>
  <Override PartName="/ppt/notesSlides/notesSlide42.xml" ContentType="application/vnd.openxmlformats-officedocument.presentationml.notesSlide+xml"/>
  <Override PartName="/ppt/tags/tag32.xml" ContentType="application/vnd.openxmlformats-officedocument.presentationml.tags+xml"/>
  <Override PartName="/ppt/notesSlides/notesSlide43.xml" ContentType="application/vnd.openxmlformats-officedocument.presentationml.notesSlide+xml"/>
  <Override PartName="/ppt/tags/tag33.xml" ContentType="application/vnd.openxmlformats-officedocument.presentationml.tags+xml"/>
  <Override PartName="/ppt/notesSlides/notesSlide44.xml" ContentType="application/vnd.openxmlformats-officedocument.presentationml.notesSlide+xml"/>
  <Override PartName="/ppt/tags/tag34.xml" ContentType="application/vnd.openxmlformats-officedocument.presentationml.tags+xml"/>
  <Override PartName="/ppt/notesSlides/notesSlide45.xml" ContentType="application/vnd.openxmlformats-officedocument.presentationml.notesSlide+xml"/>
  <Override PartName="/ppt/tags/tag35.xml" ContentType="application/vnd.openxmlformats-officedocument.presentationml.tags+xml"/>
  <Override PartName="/ppt/notesSlides/notesSlide46.xml" ContentType="application/vnd.openxmlformats-officedocument.presentationml.notesSlide+xml"/>
  <Override PartName="/ppt/tags/tag36.xml" ContentType="application/vnd.openxmlformats-officedocument.presentationml.tags+xml"/>
  <Override PartName="/ppt/notesSlides/notesSlide47.xml" ContentType="application/vnd.openxmlformats-officedocument.presentationml.notesSlide+xml"/>
  <Override PartName="/ppt/tags/tag37.xml" ContentType="application/vnd.openxmlformats-officedocument.presentationml.tags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55"/>
  </p:notesMasterIdLst>
  <p:handoutMasterIdLst>
    <p:handoutMasterId r:id="rId56"/>
  </p:handoutMasterIdLst>
  <p:sldIdLst>
    <p:sldId id="428" r:id="rId6"/>
    <p:sldId id="500" r:id="rId7"/>
    <p:sldId id="501" r:id="rId8"/>
    <p:sldId id="505" r:id="rId9"/>
    <p:sldId id="421" r:id="rId10"/>
    <p:sldId id="423" r:id="rId11"/>
    <p:sldId id="261" r:id="rId12"/>
    <p:sldId id="430" r:id="rId13"/>
    <p:sldId id="432" r:id="rId14"/>
    <p:sldId id="433" r:id="rId15"/>
    <p:sldId id="435" r:id="rId16"/>
    <p:sldId id="436" r:id="rId17"/>
    <p:sldId id="427" r:id="rId18"/>
    <p:sldId id="431" r:id="rId19"/>
    <p:sldId id="422" r:id="rId20"/>
    <p:sldId id="424" r:id="rId21"/>
    <p:sldId id="437" r:id="rId22"/>
    <p:sldId id="438" r:id="rId23"/>
    <p:sldId id="420" r:id="rId24"/>
    <p:sldId id="439" r:id="rId25"/>
    <p:sldId id="502" r:id="rId26"/>
    <p:sldId id="474" r:id="rId27"/>
    <p:sldId id="473" r:id="rId28"/>
    <p:sldId id="472" r:id="rId29"/>
    <p:sldId id="454" r:id="rId30"/>
    <p:sldId id="503" r:id="rId31"/>
    <p:sldId id="506" r:id="rId32"/>
    <p:sldId id="507" r:id="rId33"/>
    <p:sldId id="508" r:id="rId34"/>
    <p:sldId id="509" r:id="rId35"/>
    <p:sldId id="510" r:id="rId36"/>
    <p:sldId id="511" r:id="rId37"/>
    <p:sldId id="512" r:id="rId38"/>
    <p:sldId id="513" r:id="rId39"/>
    <p:sldId id="514" r:id="rId40"/>
    <p:sldId id="515" r:id="rId41"/>
    <p:sldId id="516" r:id="rId42"/>
    <p:sldId id="517" r:id="rId43"/>
    <p:sldId id="518" r:id="rId44"/>
    <p:sldId id="519" r:id="rId45"/>
    <p:sldId id="520" r:id="rId46"/>
    <p:sldId id="521" r:id="rId47"/>
    <p:sldId id="522" r:id="rId48"/>
    <p:sldId id="523" r:id="rId49"/>
    <p:sldId id="524" r:id="rId50"/>
    <p:sldId id="525" r:id="rId51"/>
    <p:sldId id="526" r:id="rId52"/>
    <p:sldId id="528" r:id="rId53"/>
    <p:sldId id="527" r:id="rId54"/>
  </p:sldIdLst>
  <p:sldSz cx="9144000" cy="6858000" type="screen4x3"/>
  <p:notesSz cx="9296400" cy="70104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D4C26E"/>
    <a:srgbClr val="D96A28"/>
    <a:srgbClr val="2C479E"/>
    <a:srgbClr val="000000"/>
    <a:srgbClr val="DDA700"/>
    <a:srgbClr val="00006C"/>
    <a:srgbClr val="1A9658"/>
    <a:srgbClr val="C1535B"/>
    <a:srgbClr val="282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1430" autoAdjust="0"/>
  </p:normalViewPr>
  <p:slideViewPr>
    <p:cSldViewPr>
      <p:cViewPr varScale="1">
        <p:scale>
          <a:sx n="170" d="100"/>
          <a:sy n="170" d="100"/>
        </p:scale>
        <p:origin x="195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Benefit Amount</c:v>
                </c:pt>
              </c:strCache>
            </c:strRef>
          </c:tx>
          <c:spPr>
            <a:solidFill>
              <a:srgbClr val="DEA90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6D7-47AA-9434-3CB5E6646A1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6D7-47AA-9434-3CB5E6646A1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6D7-47AA-9434-3CB5E6646A1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6D7-47AA-9434-3CB5E6646A1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6D7-47AA-9434-3CB5E6646A1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6D7-47AA-9434-3CB5E6646A1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6D7-47AA-9434-3CB5E6646A1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6D7-47AA-9434-3CB5E6646A14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6D7-47AA-9434-3CB5E6646A14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6D7-47AA-9434-3CB5E6646A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Century Gothic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2006-07</c:v>
                </c:pt>
                <c:pt idx="1">
                  <c:v>2007-08</c:v>
                </c:pt>
                <c:pt idx="2">
                  <c:v>2008-09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</c:strCache>
            </c:strRef>
          </c:cat>
          <c:val>
            <c:numRef>
              <c:f>Sheet1!$B$2:$B$12</c:f>
              <c:numCache>
                <c:formatCode>"$"#,##0</c:formatCode>
                <c:ptCount val="11"/>
                <c:pt idx="0">
                  <c:v>830</c:v>
                </c:pt>
                <c:pt idx="1">
                  <c:v>1002</c:v>
                </c:pt>
                <c:pt idx="2">
                  <c:v>1149</c:v>
                </c:pt>
                <c:pt idx="3">
                  <c:v>1258</c:v>
                </c:pt>
                <c:pt idx="4">
                  <c:v>1239</c:v>
                </c:pt>
                <c:pt idx="5">
                  <c:v>1329</c:v>
                </c:pt>
                <c:pt idx="6">
                  <c:v>1392</c:v>
                </c:pt>
                <c:pt idx="7">
                  <c:v>1432</c:v>
                </c:pt>
                <c:pt idx="8">
                  <c:v>1443</c:v>
                </c:pt>
                <c:pt idx="9">
                  <c:v>1460</c:v>
                </c:pt>
                <c:pt idx="10">
                  <c:v>1524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6D7-47AA-9434-3CB5E6646A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7445120"/>
        <c:axId val="156332800"/>
      </c:barChart>
      <c:catAx>
        <c:axId val="157445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100">
                <a:solidFill>
                  <a:schemeClr val="bg1"/>
                </a:solidFill>
                <a:latin typeface="Century Gothic" pitchFamily="34" charset="0"/>
              </a:defRPr>
            </a:pPr>
            <a:endParaRPr lang="en-US"/>
          </a:p>
        </c:txPr>
        <c:crossAx val="156332800"/>
        <c:crosses val="autoZero"/>
        <c:auto val="1"/>
        <c:lblAlgn val="ctr"/>
        <c:lblOffset val="100"/>
        <c:noMultiLvlLbl val="0"/>
      </c:catAx>
      <c:valAx>
        <c:axId val="156332800"/>
        <c:scaling>
          <c:orientation val="minMax"/>
        </c:scaling>
        <c:delete val="0"/>
        <c:axPos val="l"/>
        <c:numFmt formatCode="&quot;$&quot;#,##0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  <a:latin typeface="Century Gothic" pitchFamily="34" charset="0"/>
              </a:defRPr>
            </a:pPr>
            <a:endParaRPr lang="en-US"/>
          </a:p>
        </c:txPr>
        <c:crossAx val="157445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Benefit Amount</c:v>
                </c:pt>
              </c:strCache>
            </c:strRef>
          </c:tx>
          <c:spPr>
            <a:solidFill>
              <a:srgbClr val="DEA90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356-415F-BDC2-F8D0DD0C506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356-415F-BDC2-F8D0DD0C506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356-415F-BDC2-F8D0DD0C506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356-415F-BDC2-F8D0DD0C506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356-415F-BDC2-F8D0DD0C506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356-415F-BDC2-F8D0DD0C506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356-415F-BDC2-F8D0DD0C5062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356-415F-BDC2-F8D0DD0C506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D356-415F-BDC2-F8D0DD0C5062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356-415F-BDC2-F8D0DD0C50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Century Gothic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2006-07</c:v>
                </c:pt>
                <c:pt idx="1">
                  <c:v>2007-08</c:v>
                </c:pt>
                <c:pt idx="2">
                  <c:v>2008-09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</c:strCache>
            </c:strRef>
          </c:cat>
          <c:val>
            <c:numRef>
              <c:f>Sheet1!$B$2:$B$12</c:f>
              <c:numCache>
                <c:formatCode>"$"#,##0</c:formatCode>
                <c:ptCount val="11"/>
                <c:pt idx="0">
                  <c:v>42249</c:v>
                </c:pt>
                <c:pt idx="1">
                  <c:v>47111</c:v>
                </c:pt>
                <c:pt idx="2">
                  <c:v>58343</c:v>
                </c:pt>
                <c:pt idx="3">
                  <c:v>54441</c:v>
                </c:pt>
                <c:pt idx="4">
                  <c:v>63878</c:v>
                </c:pt>
                <c:pt idx="5">
                  <c:v>74028</c:v>
                </c:pt>
                <c:pt idx="6">
                  <c:v>78802</c:v>
                </c:pt>
                <c:pt idx="7">
                  <c:v>86714</c:v>
                </c:pt>
                <c:pt idx="8">
                  <c:v>91659</c:v>
                </c:pt>
                <c:pt idx="9">
                  <c:v>85800</c:v>
                </c:pt>
                <c:pt idx="10">
                  <c:v>87956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356-415F-BDC2-F8D0DD0C50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7425024"/>
        <c:axId val="143131776"/>
      </c:barChart>
      <c:catAx>
        <c:axId val="157425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100">
                <a:solidFill>
                  <a:schemeClr val="bg1"/>
                </a:solidFill>
                <a:latin typeface="Century Gothic" pitchFamily="34" charset="0"/>
              </a:defRPr>
            </a:pPr>
            <a:endParaRPr lang="en-US"/>
          </a:p>
        </c:txPr>
        <c:crossAx val="143131776"/>
        <c:crosses val="autoZero"/>
        <c:auto val="1"/>
        <c:lblAlgn val="ctr"/>
        <c:lblOffset val="100"/>
        <c:noMultiLvlLbl val="0"/>
      </c:catAx>
      <c:valAx>
        <c:axId val="143131776"/>
        <c:scaling>
          <c:orientation val="minMax"/>
          <c:max val="120000"/>
        </c:scaling>
        <c:delete val="0"/>
        <c:axPos val="l"/>
        <c:numFmt formatCode="&quot;$&quot;#,##0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  <a:latin typeface="Century Gothic" pitchFamily="34" charset="0"/>
              </a:defRPr>
            </a:pPr>
            <a:endParaRPr lang="en-US"/>
          </a:p>
        </c:txPr>
        <c:crossAx val="157425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540" y="0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B8B48907-E861-4A71-912B-860ABF9257F7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185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540" y="6659185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1D7BE60A-AD8B-4434-B635-CCACA3B3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36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C3C0760D-B9E1-4352-B0D6-69280306862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4E5EA3CA-18D5-412E-A2F1-D712456B2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859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CLICK-**</a:t>
            </a:r>
            <a:r>
              <a:rPr lang="en-US" dirty="0"/>
              <a:t> Our </a:t>
            </a:r>
            <a:r>
              <a:rPr lang="en-US" b="1" u="sng" dirty="0"/>
              <a:t>Purpose</a:t>
            </a:r>
            <a:r>
              <a:rPr lang="en-US" baseline="0" dirty="0"/>
              <a:t> is to Care for Injured Workers</a:t>
            </a:r>
          </a:p>
          <a:p>
            <a:endParaRPr lang="en-US" baseline="0" dirty="0"/>
          </a:p>
          <a:p>
            <a:r>
              <a:rPr lang="en-US" b="1" baseline="0" dirty="0"/>
              <a:t>CLICK-**</a:t>
            </a:r>
            <a:r>
              <a:rPr lang="en-US" baseline="0" dirty="0"/>
              <a:t> Our </a:t>
            </a:r>
            <a:r>
              <a:rPr lang="en-US" b="1" u="sng" baseline="0" dirty="0"/>
              <a:t>Strategy</a:t>
            </a:r>
            <a:r>
              <a:rPr lang="en-US" baseline="0" dirty="0"/>
              <a:t> is to have exceptional People, Provide Exceptional Service and maintain Financial Stability</a:t>
            </a:r>
          </a:p>
          <a:p>
            <a:endParaRPr lang="en-US" baseline="0" dirty="0"/>
          </a:p>
          <a:p>
            <a:r>
              <a:rPr lang="en-US" b="1" baseline="0" dirty="0"/>
              <a:t>CLICK-**</a:t>
            </a:r>
            <a:r>
              <a:rPr lang="en-US" baseline="0" dirty="0"/>
              <a:t> Our </a:t>
            </a:r>
            <a:r>
              <a:rPr lang="en-US" b="1" u="sng" baseline="0" dirty="0"/>
              <a:t>Business</a:t>
            </a:r>
            <a:r>
              <a:rPr lang="en-US" baseline="0" dirty="0"/>
              <a:t> is to provide workers’ compensation and safety services</a:t>
            </a:r>
          </a:p>
          <a:p>
            <a:endParaRPr lang="en-US" baseline="0" dirty="0"/>
          </a:p>
          <a:p>
            <a:r>
              <a:rPr lang="en-US" b="1" baseline="0" dirty="0"/>
              <a:t>CLICK-**</a:t>
            </a:r>
            <a:r>
              <a:rPr lang="en-US" baseline="0" dirty="0"/>
              <a:t> And our </a:t>
            </a:r>
            <a:r>
              <a:rPr lang="en-US" b="1" u="sng" baseline="0" dirty="0"/>
              <a:t>Core Values </a:t>
            </a:r>
            <a:r>
              <a:rPr lang="en-US" baseline="0" dirty="0"/>
              <a:t>are to be Loyal, Caring and Forthright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10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Another component of the SMP is being able to recognize hazards.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Having inspection steps that include workplace walk</a:t>
            </a:r>
            <a:r>
              <a:rPr lang="en-US" baseline="0" dirty="0"/>
              <a:t> throughs</a:t>
            </a:r>
            <a:r>
              <a:rPr lang="en-US" dirty="0"/>
              <a:t> a minimum of </a:t>
            </a:r>
            <a:r>
              <a:rPr lang="en-US" baseline="0" dirty="0"/>
              <a:t>4 times a yr.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WSI relies on documentation to show these reviews are done with employer sign off to show a good support system.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You need to identify and then put into place steps to correct hazards and keep an eye on how the process goes.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There should be a performance evaluation done to reinforce this process.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Part of the SMP</a:t>
            </a:r>
            <a:r>
              <a:rPr lang="en-US" baseline="0" dirty="0"/>
              <a:t> program is having a written program showing how you investigate accidents.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A big part of this is determining the root cause(s) by investigating all WSI claims.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This again involves the monitoring of any corrections you have done and doing evaluations on this performance.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The final component is that your claims and safety representatives</a:t>
            </a:r>
            <a:r>
              <a:rPr lang="en-US" baseline="0" dirty="0"/>
              <a:t> attend one seminar a year.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Some ideas for this can be a WSI online WebEx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Being a member of the area </a:t>
            </a:r>
            <a:r>
              <a:rPr lang="en-US" baseline="0" dirty="0" err="1"/>
              <a:t>Sfty</a:t>
            </a:r>
            <a:r>
              <a:rPr lang="en-US" baseline="0" dirty="0"/>
              <a:t> </a:t>
            </a:r>
            <a:r>
              <a:rPr lang="en-US" baseline="0" dirty="0" err="1"/>
              <a:t>Assn</a:t>
            </a:r>
            <a:r>
              <a:rPr lang="en-US" baseline="0" dirty="0"/>
              <a:t> and attending at least 6 of their 12 monthly </a:t>
            </a:r>
            <a:r>
              <a:rPr lang="en-US" baseline="0" dirty="0" err="1"/>
              <a:t>mtgs</a:t>
            </a:r>
            <a:r>
              <a:rPr lang="en-US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Participation in an industry specific conference or </a:t>
            </a:r>
            <a:r>
              <a:rPr lang="en-US" baseline="0" dirty="0" err="1"/>
              <a:t>sfty</a:t>
            </a:r>
            <a:r>
              <a:rPr lang="en-US" baseline="0" dirty="0"/>
              <a:t> training.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Your </a:t>
            </a:r>
            <a:r>
              <a:rPr lang="en-US" baseline="0" dirty="0" err="1"/>
              <a:t>sfty</a:t>
            </a:r>
            <a:r>
              <a:rPr lang="en-US" baseline="0" dirty="0"/>
              <a:t> consultant can also work with you on more ideas to meet this requirement.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Safety Action Menu or SAM</a:t>
            </a:r>
            <a:r>
              <a:rPr lang="en-US" baseline="0" dirty="0"/>
              <a:t> is t</a:t>
            </a:r>
            <a:r>
              <a:rPr lang="en-US" dirty="0"/>
              <a:t>he 2</a:t>
            </a:r>
            <a:r>
              <a:rPr lang="en-US" baseline="30000" dirty="0"/>
              <a:t>nd</a:t>
            </a:r>
            <a:r>
              <a:rPr lang="en-US" dirty="0"/>
              <a:t> of our two discount programs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These are done</a:t>
            </a:r>
            <a:r>
              <a:rPr lang="en-US" baseline="0" dirty="0"/>
              <a:t> more independently of your safety consultant but they are still available to assist you with questions.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You enroll in these at the beginning of your premium period as they are an annual discount program.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They are each worth 5% and successfully completing 3 of these by the end of your premium period will provide you a 15% discount.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10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The Safety Committee </a:t>
            </a:r>
            <a:r>
              <a:rPr lang="en-US" dirty="0" err="1"/>
              <a:t>pgm</a:t>
            </a:r>
            <a:r>
              <a:rPr lang="en-US" dirty="0"/>
              <a:t> requires</a:t>
            </a:r>
            <a:r>
              <a:rPr lang="en-US" baseline="0" dirty="0"/>
              <a:t> a committee charter with an equal # of employer/employees.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 committee should meet at least monthly.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For 1</a:t>
            </a:r>
            <a:r>
              <a:rPr lang="en-US" baseline="30000" dirty="0"/>
              <a:t>st</a:t>
            </a:r>
            <a:r>
              <a:rPr lang="en-US" baseline="0" dirty="0"/>
              <a:t> </a:t>
            </a:r>
            <a:r>
              <a:rPr lang="en-US" baseline="0" dirty="0" err="1"/>
              <a:t>yr</a:t>
            </a:r>
            <a:r>
              <a:rPr lang="en-US" baseline="0" dirty="0"/>
              <a:t> participants, the first meeting s/b within the 1</a:t>
            </a:r>
            <a:r>
              <a:rPr lang="en-US" baseline="30000" dirty="0"/>
              <a:t>st</a:t>
            </a:r>
            <a:r>
              <a:rPr lang="en-US" baseline="0" dirty="0"/>
              <a:t> 90 days.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If you are renewing the 2</a:t>
            </a:r>
            <a:r>
              <a:rPr lang="en-US" baseline="30000" dirty="0"/>
              <a:t>nd</a:t>
            </a:r>
            <a:r>
              <a:rPr lang="en-US" baseline="0" dirty="0"/>
              <a:t> </a:t>
            </a:r>
            <a:r>
              <a:rPr lang="en-US" baseline="0" dirty="0" err="1"/>
              <a:t>yr</a:t>
            </a:r>
            <a:r>
              <a:rPr lang="en-US" baseline="0" dirty="0"/>
              <a:t>, the first meeting should be from the start of the premium period.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All members need </a:t>
            </a:r>
            <a:r>
              <a:rPr lang="en-US" baseline="0" dirty="0" err="1"/>
              <a:t>sfty</a:t>
            </a:r>
            <a:r>
              <a:rPr lang="en-US" baseline="0" dirty="0"/>
              <a:t> </a:t>
            </a:r>
            <a:r>
              <a:rPr lang="en-US" baseline="0" dirty="0" err="1"/>
              <a:t>trg</a:t>
            </a:r>
            <a:r>
              <a:rPr lang="en-US" baseline="0" dirty="0"/>
              <a:t> and the committee should maintain minutes for each mtg.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The Certified </a:t>
            </a:r>
            <a:r>
              <a:rPr lang="en-US" dirty="0" err="1"/>
              <a:t>Sfty</a:t>
            </a:r>
            <a:r>
              <a:rPr lang="en-US" dirty="0"/>
              <a:t> </a:t>
            </a:r>
            <a:r>
              <a:rPr lang="en-US" dirty="0" err="1"/>
              <a:t>Mgmt</a:t>
            </a:r>
            <a:r>
              <a:rPr lang="en-US" dirty="0"/>
              <a:t> </a:t>
            </a:r>
            <a:r>
              <a:rPr lang="en-US" dirty="0" err="1"/>
              <a:t>Pgm</a:t>
            </a:r>
            <a:r>
              <a:rPr lang="en-US" dirty="0"/>
              <a:t> is more of a recognition</a:t>
            </a:r>
            <a:r>
              <a:rPr lang="en-US" baseline="0" dirty="0"/>
              <a:t> discount by WSI for employers attaining one of these listed items.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These reflect the employer is already dedicated to a safe work environment and have meet some pretty stringent requirements.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The Safe Driver program requires</a:t>
            </a:r>
            <a:r>
              <a:rPr lang="en-US" baseline="0" dirty="0"/>
              <a:t> a policy and annual checkpoint maintenance </a:t>
            </a:r>
            <a:r>
              <a:rPr lang="en-US" baseline="0" dirty="0" err="1"/>
              <a:t>pgm</a:t>
            </a:r>
            <a:r>
              <a:rPr lang="en-US" baseline="0" dirty="0"/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As long as these requirements along with defensive driver training is completed you should be on track for this program.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 driver training is only required every 3 years but the other </a:t>
            </a:r>
            <a:r>
              <a:rPr lang="en-US" baseline="0" dirty="0" err="1"/>
              <a:t>pgm</a:t>
            </a:r>
            <a:r>
              <a:rPr lang="en-US" baseline="0" dirty="0"/>
              <a:t> requirements need to be completed on an annual basis.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Another SAM choice is the Drug-Free Workplace </a:t>
            </a:r>
            <a:r>
              <a:rPr lang="en-US" dirty="0" err="1"/>
              <a:t>Pgm</a:t>
            </a:r>
            <a:r>
              <a:rPr lang="en-US" dirty="0"/>
              <a:t> which also requires a written </a:t>
            </a:r>
            <a:r>
              <a:rPr lang="en-US" dirty="0" err="1"/>
              <a:t>pgm</a:t>
            </a:r>
            <a:r>
              <a:rPr lang="en-US" dirty="0"/>
              <a:t> that outlines for your employees the testing method you use.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Annual training is</a:t>
            </a:r>
            <a:r>
              <a:rPr lang="en-US" baseline="0" dirty="0"/>
              <a:t> required </a:t>
            </a:r>
            <a:r>
              <a:rPr lang="en-US" dirty="0"/>
              <a:t>for both Supervisors and employees which is documented and signed off on by</a:t>
            </a:r>
            <a:r>
              <a:rPr lang="en-US" baseline="0" dirty="0"/>
              <a:t> all parties showing you have completed the training.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Although we don’t require the Employer to pay for an Employee Assistance </a:t>
            </a:r>
            <a:r>
              <a:rPr lang="en-US" baseline="0" dirty="0" err="1"/>
              <a:t>Pgm</a:t>
            </a:r>
            <a:r>
              <a:rPr lang="en-US" baseline="0" dirty="0"/>
              <a:t> we do ask that information on available EAP services is provided to staff.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The Safe Lift </a:t>
            </a:r>
            <a:r>
              <a:rPr lang="en-US" dirty="0" err="1"/>
              <a:t>pgm</a:t>
            </a:r>
            <a:r>
              <a:rPr lang="en-US" dirty="0"/>
              <a:t> should have a committee that</a:t>
            </a:r>
            <a:r>
              <a:rPr lang="en-US" baseline="0" dirty="0"/>
              <a:t> meets at least monthly</a:t>
            </a:r>
            <a:r>
              <a:rPr lang="en-US" dirty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An</a:t>
            </a:r>
            <a:r>
              <a:rPr lang="en-US" baseline="0" dirty="0"/>
              <a:t> audit of your facility is required in order to see what lift risks there may be and then having a plan in place to reduce those risks. </a:t>
            </a:r>
            <a:r>
              <a:rPr lang="en-US" dirty="0"/>
              <a:t>• </a:t>
            </a:r>
            <a:r>
              <a:rPr lang="en-US" baseline="0" dirty="0"/>
              <a:t>Make sure to implement the plan and always show how you </a:t>
            </a:r>
            <a:r>
              <a:rPr lang="en-US" u="sng" baseline="0" dirty="0"/>
              <a:t>measure</a:t>
            </a:r>
            <a:r>
              <a:rPr lang="en-US" baseline="0" dirty="0"/>
              <a:t> any success on avoiding injuries.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(If you are in both the Safety Committee and Safe Lift pgm’s, you can have the same representatives but will need to keep separate minutes for each committee).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The LMS is our online Learning Management System which is available to employers with a ND policy in good standing.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Only employees working in ND and reported on the annual </a:t>
            </a:r>
            <a:r>
              <a:rPr lang="en-US" dirty="0" err="1"/>
              <a:t>pyrl</a:t>
            </a:r>
            <a:r>
              <a:rPr lang="en-US" baseline="0" dirty="0"/>
              <a:t> report can utilize this system.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 employer would identify </a:t>
            </a:r>
            <a:r>
              <a:rPr lang="en-US" dirty="0"/>
              <a:t>a company representative</a:t>
            </a:r>
            <a:r>
              <a:rPr lang="en-US" baseline="0" dirty="0"/>
              <a:t> </a:t>
            </a:r>
            <a:r>
              <a:rPr lang="en-US" dirty="0"/>
              <a:t>to attend a one time WebEx training. That person will be the LMS Administrator over their learners.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We</a:t>
            </a:r>
            <a:r>
              <a:rPr lang="en-US" baseline="0" dirty="0"/>
              <a:t> use the most recent completed premium period of an employers payroll information to determine a required participation level based on their size.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Those same employees once identified would need to complete a minimum of one course per </a:t>
            </a:r>
            <a:r>
              <a:rPr lang="en-US" baseline="0" dirty="0" err="1"/>
              <a:t>qtr</a:t>
            </a:r>
            <a:r>
              <a:rPr lang="en-US" baseline="0" dirty="0"/>
              <a:t> throughout the </a:t>
            </a:r>
            <a:r>
              <a:rPr lang="en-US" baseline="0" dirty="0" err="1"/>
              <a:t>yr</a:t>
            </a:r>
            <a:r>
              <a:rPr lang="en-US" baseline="0" dirty="0"/>
              <a:t>, unless you have turnover.  Then a substitute needs to be identified to finish out the yr.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We have over 450 courses on the system and this year launched a new platform.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2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itchFamily="34" charset="0"/>
              </a:rPr>
              <a:t>A little of our background for them….</a:t>
            </a:r>
          </a:p>
          <a:p>
            <a:endParaRPr lang="en-US" dirty="0">
              <a:cs typeface="Calibri" pitchFamily="34" charset="0"/>
            </a:endParaRPr>
          </a:p>
          <a:p>
            <a:r>
              <a:rPr lang="en-US" dirty="0"/>
              <a:t>• </a:t>
            </a:r>
            <a:r>
              <a:rPr lang="en-US" dirty="0">
                <a:cs typeface="Calibri" pitchFamily="34" charset="0"/>
              </a:rPr>
              <a:t>We want every worker to arrive and leave work safely by having a safe work environment without of an injury</a:t>
            </a:r>
          </a:p>
          <a:p>
            <a:endParaRPr lang="en-US" dirty="0">
              <a:cs typeface="Calibri" pitchFamily="34" charset="0"/>
            </a:endParaRPr>
          </a:p>
          <a:p>
            <a:r>
              <a:rPr lang="en-US" dirty="0"/>
              <a:t>• </a:t>
            </a:r>
            <a:r>
              <a:rPr lang="en-US" dirty="0">
                <a:cs typeface="Calibri" pitchFamily="34" charset="0"/>
              </a:rPr>
              <a:t>We were established in 1919 as a monopolistic</a:t>
            </a:r>
            <a:r>
              <a:rPr lang="en-US" baseline="0" dirty="0">
                <a:cs typeface="Calibri" pitchFamily="34" charset="0"/>
              </a:rPr>
              <a:t> fund, meaning we handle all work related insurance coverage for employees in ND</a:t>
            </a:r>
          </a:p>
          <a:p>
            <a:endParaRPr lang="en-US" baseline="0" dirty="0">
              <a:cs typeface="Calibri" pitchFamily="34" charset="0"/>
            </a:endParaRPr>
          </a:p>
          <a:p>
            <a:r>
              <a:rPr lang="en-US" dirty="0"/>
              <a:t>• </a:t>
            </a:r>
            <a:r>
              <a:rPr lang="en-US" baseline="0" dirty="0">
                <a:cs typeface="Calibri" pitchFamily="34" charset="0"/>
              </a:rPr>
              <a:t>No fault insurance so by having a WSI account employers are protected from being sued by their employees for work related injuries</a:t>
            </a:r>
            <a:endParaRPr lang="en-US" dirty="0">
              <a:cs typeface="Calibri" pitchFamily="34" charset="0"/>
            </a:endParaRPr>
          </a:p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The Safety Orientation</a:t>
            </a:r>
            <a:r>
              <a:rPr lang="en-US" baseline="0" dirty="0"/>
              <a:t> System is a mentoring </a:t>
            </a:r>
            <a:r>
              <a:rPr lang="en-US" baseline="0" dirty="0" err="1"/>
              <a:t>pgm</a:t>
            </a:r>
            <a:r>
              <a:rPr lang="en-US" baseline="0" dirty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 </a:t>
            </a:r>
            <a:r>
              <a:rPr lang="en-US" baseline="0" dirty="0" err="1"/>
              <a:t>pgm</a:t>
            </a:r>
            <a:r>
              <a:rPr lang="en-US" baseline="0" dirty="0"/>
              <a:t> requires new employees be assigned a mentor who will keep track of the mentoring activity for at least 3 months.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It is important the mentor and mentee communicate and document the success of this interaction.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Hazards, </a:t>
            </a:r>
            <a:r>
              <a:rPr lang="en-US" baseline="0" dirty="0" err="1"/>
              <a:t>sfty</a:t>
            </a:r>
            <a:r>
              <a:rPr lang="en-US" baseline="0" dirty="0"/>
              <a:t> concerns and near-misses should be reviewed along with reporting those incidents and injuries.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 mentor should also share the Emergency Response Procedures and RTW procedures.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All Occupational Safety &amp; Health Administration or OSHA and Mine Safety &amp; Health Administration or MSHA training should be conducted and documented.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The</a:t>
            </a:r>
            <a:r>
              <a:rPr lang="en-US" baseline="0" dirty="0"/>
              <a:t> Return to Work/Designated Medical Provider program requires a written policy and all roles and responsibilities of your staff should be identified.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This includes procedures for injuries, education on transitional work and each year review of the RTW information to include the designated medical provider for your staff.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This education needs to be done annually and documented so they know what to do in the event of an injury and what to expect while they are recovering.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We have overview courses for each of our SAM program on the LMS for first year participants to help them understand the program requirements and their role.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CLICK- </a:t>
            </a:r>
            <a:r>
              <a:rPr lang="en-US" dirty="0"/>
              <a:t>• As</a:t>
            </a:r>
            <a:r>
              <a:rPr lang="en-US" baseline="0" dirty="0"/>
              <a:t> mentioned earlier your Safety Consultant is a great resource to provide assistance on developing your SMP and SAM pgm’s.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CLICK-</a:t>
            </a:r>
            <a:r>
              <a:rPr lang="en-US" dirty="0"/>
              <a:t> • </a:t>
            </a:r>
            <a:r>
              <a:rPr lang="en-US" baseline="0" dirty="0"/>
              <a:t>They are always willing to visit with you either by phone or on sight to identify possible risks.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</a:t>
            </a:r>
            <a:r>
              <a:rPr lang="en-US" dirty="0"/>
              <a:t>- • </a:t>
            </a:r>
            <a:r>
              <a:rPr lang="en-US" baseline="0" dirty="0"/>
              <a:t>They can also help you with developing Job </a:t>
            </a:r>
            <a:r>
              <a:rPr lang="en-US" baseline="0" dirty="0" err="1"/>
              <a:t>Sfty</a:t>
            </a:r>
            <a:r>
              <a:rPr lang="en-US" baseline="0" dirty="0"/>
              <a:t> Analysis or Job Hazard Analysis plans.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D3B88-281D-46E5-8D16-917694572D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98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Nicole Gaab is our Loss Control Consultant</a:t>
            </a:r>
            <a:r>
              <a:rPr lang="en-US" baseline="0" dirty="0"/>
              <a:t> and heads up this service.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There is no cost to have her </a:t>
            </a:r>
            <a:r>
              <a:rPr lang="en-US" dirty="0"/>
              <a:t>take a specific look at a companies book of business with regard to claim activity.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She will work with employers to identify any trends that may be occurring due to claim activity and make recommendations on corrections.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If you’ve never had a trend analysis done her report will shed some light on what might be driving your claim costs and ways to reverse this situation.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She can pull some what-if</a:t>
            </a:r>
            <a:r>
              <a:rPr lang="en-US" baseline="0" dirty="0"/>
              <a:t> experience modification information on claims to see how not having an injury can positively affect your bottom line for cost.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D3B88-281D-46E5-8D16-917694572D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77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LMS offers 5 main options to Employers:</a:t>
            </a:r>
          </a:p>
          <a:p>
            <a:r>
              <a:rPr lang="en-US" dirty="0"/>
              <a:t>• Apply for the LMS Safety Discount menu item</a:t>
            </a:r>
          </a:p>
          <a:p>
            <a:r>
              <a:rPr lang="en-US" dirty="0"/>
              <a:t>• Use the LMS in conjunction with our Safe Driver Discount menu item</a:t>
            </a:r>
          </a:p>
          <a:p>
            <a:r>
              <a:rPr lang="en-US" dirty="0"/>
              <a:t>• Use on a stand-alone basis outside of any discount parameter</a:t>
            </a:r>
          </a:p>
          <a:p>
            <a:r>
              <a:rPr lang="en-US" dirty="0"/>
              <a:t>• Individual Learner</a:t>
            </a:r>
          </a:p>
          <a:p>
            <a:r>
              <a:rPr lang="en-US" dirty="0"/>
              <a:t>• New this year-New Hire Training Option</a:t>
            </a:r>
            <a:r>
              <a:rPr lang="en-US" baseline="0" dirty="0"/>
              <a:t> (choose from pre-selected curricula’s or create one from catalog that meets their needs)</a:t>
            </a:r>
          </a:p>
          <a:p>
            <a:r>
              <a:rPr lang="en-US" baseline="0" dirty="0"/>
              <a:t>  WSI would create and assign to New Hires. If other learning is desired, revert to having a LMS Admin trained for full catalog access.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• 450+ course titles in multiple categories and in English &amp; Spanish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D3B88-281D-46E5-8D16-917694572D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73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With 600+ DVD/VHS materials, an employer has a wealth of information available to check out for group training.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This is another free</a:t>
            </a:r>
            <a:r>
              <a:rPr lang="en-US" baseline="0" dirty="0"/>
              <a:t> </a:t>
            </a:r>
            <a:r>
              <a:rPr lang="en-US" dirty="0"/>
              <a:t>resource</a:t>
            </a:r>
            <a:r>
              <a:rPr lang="en-US" baseline="0" dirty="0"/>
              <a:t> and is the compliment to the online LMS training option.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Our goal is to eventually provide group training on the LMS so employers can project a course to multiple employees and keep a roster for tracking purposes.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For now they can check out hardcopy selections for a couple of weeks with the list on our website.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These will be mailed out or we offer front desk pickup for employers in the Bismarck area.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D3B88-281D-46E5-8D16-917694572D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2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In</a:t>
            </a:r>
            <a:r>
              <a:rPr lang="en-US" baseline="0" dirty="0"/>
              <a:t> addition to the LMS, WSI offers free OSHA 10 hour online training.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We provide both General Industry and Construction courses to those ND employers with a policy in good standing for their ND employees.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Out on our Website under Safety/Safety Training &amp; Education you will find the information.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We have Elizabeth Johnson who oversees this program and she would be happy to answer any questions you may have on the </a:t>
            </a:r>
            <a:r>
              <a:rPr lang="en-US" baseline="0" dirty="0" err="1"/>
              <a:t>pgm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10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itchFamily="34" charset="0"/>
              </a:rPr>
              <a:t>more</a:t>
            </a:r>
            <a:r>
              <a:rPr lang="en-US" baseline="0" dirty="0">
                <a:cs typeface="Calibri" pitchFamily="34" charset="0"/>
              </a:rPr>
              <a:t> background…..</a:t>
            </a:r>
          </a:p>
          <a:p>
            <a:endParaRPr lang="en-US" baseline="0" dirty="0">
              <a:cs typeface="Calibri" pitchFamily="34" charset="0"/>
            </a:endParaRPr>
          </a:p>
          <a:p>
            <a:r>
              <a:rPr lang="en-US" baseline="0" dirty="0">
                <a:cs typeface="Calibri" pitchFamily="34" charset="0"/>
              </a:rPr>
              <a:t>This WSI fund is provided by employer premiums</a:t>
            </a:r>
          </a:p>
          <a:p>
            <a:endParaRPr lang="en-US" baseline="0" dirty="0">
              <a:cs typeface="Calibri" pitchFamily="34" charset="0"/>
            </a:endParaRPr>
          </a:p>
          <a:p>
            <a:r>
              <a:rPr lang="en-US" baseline="0" dirty="0">
                <a:cs typeface="Calibri" pitchFamily="34" charset="0"/>
              </a:rPr>
              <a:t>We service about 20,000+ employer accounts annually and have approximately 50+ claims adjusters </a:t>
            </a:r>
          </a:p>
          <a:p>
            <a:endParaRPr lang="en-US" baseline="0" dirty="0">
              <a:cs typeface="Calibri" pitchFamily="34" charset="0"/>
            </a:endParaRPr>
          </a:p>
          <a:p>
            <a:r>
              <a:rPr lang="en-US" baseline="0" dirty="0">
                <a:cs typeface="Calibri" pitchFamily="34" charset="0"/>
              </a:rPr>
              <a:t>All claims are adjudicated by our in-house claim adjustors </a:t>
            </a:r>
            <a:endParaRPr lang="en-US" dirty="0">
              <a:cs typeface="Calibri" pitchFamily="34" charset="0"/>
            </a:endParaRPr>
          </a:p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The main area that deals with our safety programs is Loss Control. </a:t>
            </a:r>
          </a:p>
          <a:p>
            <a:r>
              <a:rPr lang="en-US" dirty="0"/>
              <a:t>• We</a:t>
            </a:r>
            <a:r>
              <a:rPr lang="en-US" baseline="0" dirty="0"/>
              <a:t> have various staff located throughout ND to assist our employers.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24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103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11/29/2016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North Dakota Workforce Safety &amp; Insurance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90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103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24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65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LC</a:t>
            </a:r>
            <a:r>
              <a:rPr lang="en-US" baseline="0" dirty="0"/>
              <a:t> division of WSI offers two different types of safety discount programs-SMP/SAM.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SMP = a 10% discount program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SAM = 8 different 5% SAM programs available.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Each </a:t>
            </a:r>
            <a:r>
              <a:rPr lang="en-US" baseline="0" dirty="0" err="1"/>
              <a:t>yr</a:t>
            </a:r>
            <a:r>
              <a:rPr lang="en-US" baseline="0" dirty="0"/>
              <a:t>, you can qualify for the SMP and 3 of the SAM choices for a possible combined total of 25%.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Our Safety consultants do inspections, accident investigations and provide other assistance throughout the yr.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We have a dedicated staff person (Nicole Gaab) who will provide assessments on your account.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We offer both a hardcopy VRL and online LMS at no cost for safety training.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We offer OSHA 10 hour online Construction or General Industry training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We offer Grant funding for Employers and Associations.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Regional map of ND where</a:t>
            </a:r>
            <a:r>
              <a:rPr lang="en-US" baseline="0" dirty="0"/>
              <a:t> </a:t>
            </a:r>
            <a:r>
              <a:rPr lang="en-US" dirty="0"/>
              <a:t>we have </a:t>
            </a:r>
            <a:r>
              <a:rPr lang="en-US" baseline="0" dirty="0"/>
              <a:t>13 SC’s and 2 SC Supervisors positioned to provide assistance.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We have this color coded for visual ease and it is placed out under the Safety/Professional Safety Services area of our website.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 website map is broken down by region and has the consultant’s phone, email and city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1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Safety Management Program or (SMP) is one of our 2 discount programs worth 10% if all the requirements are met.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Enroll or renew into the </a:t>
            </a:r>
            <a:r>
              <a:rPr lang="en-US" baseline="0" dirty="0" err="1"/>
              <a:t>pgm</a:t>
            </a:r>
            <a:r>
              <a:rPr lang="en-US" baseline="0" dirty="0"/>
              <a:t> prior to the beginning of your premium period.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A consultant will work with you on developing or enhancing a current program so it meets the program requirements.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The discount is awarded at the end of the premium period.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10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1</a:t>
            </a:r>
            <a:r>
              <a:rPr lang="en-US" baseline="30000" dirty="0"/>
              <a:t>st</a:t>
            </a:r>
            <a:r>
              <a:rPr lang="en-US" dirty="0"/>
              <a:t> step for a</a:t>
            </a:r>
            <a:r>
              <a:rPr lang="en-US" baseline="0" dirty="0"/>
              <a:t> successful </a:t>
            </a:r>
            <a:r>
              <a:rPr lang="en-US" dirty="0"/>
              <a:t>SMP is </a:t>
            </a:r>
            <a:r>
              <a:rPr lang="en-US" dirty="0" err="1"/>
              <a:t>Mgmt</a:t>
            </a:r>
            <a:r>
              <a:rPr lang="en-US" baseline="0" dirty="0"/>
              <a:t> Commitment.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D</a:t>
            </a:r>
            <a:r>
              <a:rPr lang="en-US" baseline="0" dirty="0"/>
              <a:t>e</a:t>
            </a:r>
            <a:r>
              <a:rPr lang="en-US" dirty="0"/>
              <a:t>velop</a:t>
            </a:r>
            <a:r>
              <a:rPr lang="en-US" baseline="0" dirty="0"/>
              <a:t> a policy that outlines your company’s objectives.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This includes goals and any resources that assist with this effort.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Any program should be measurable and indicate how </a:t>
            </a:r>
            <a:r>
              <a:rPr lang="en-US" baseline="0" dirty="0" err="1"/>
              <a:t>sfty</a:t>
            </a:r>
            <a:r>
              <a:rPr lang="en-US" baseline="0" dirty="0"/>
              <a:t> is enforced.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It is essential you have a safety and/or claims coordinator to oversee your </a:t>
            </a:r>
            <a:r>
              <a:rPr lang="en-US" baseline="0" dirty="0" err="1"/>
              <a:t>pgm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A</a:t>
            </a:r>
            <a:r>
              <a:rPr lang="en-US" baseline="0" dirty="0"/>
              <a:t> good SMP includes Safety Training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</a:t>
            </a:r>
            <a:r>
              <a:rPr lang="en-US" baseline="0" dirty="0"/>
              <a:t>F</a:t>
            </a:r>
            <a:r>
              <a:rPr lang="en-US" dirty="0"/>
              <a:t>ederal and state requirements are a must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New staff should be trained right away so they know what your expectations are regarding safety.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A3CA-18D5-412E-A2F1-D712456B299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0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5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6826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0081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92542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523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9490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9505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6436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9947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4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0491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1221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07989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77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869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25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62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6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35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09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29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49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42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2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6B267-4F71-4282-A334-9BA691B0308F}" type="datetimeFigureOut">
              <a:rPr lang="en-US" smtClean="0"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D0A43-7555-4C01-B1D9-82B6ED724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7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11/29/2016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7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6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6B267-4F71-4282-A334-9BA691B03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D0A43-7555-4C01-B1D9-82B6ED724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9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D4F1B-F04B-4610-A2B8-7C316E241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7737E-6EBE-4132-9619-A16C94A2EF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0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image" Target="../media/image6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image" Target="../media/image6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image" Target="../media/image64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2.png"/><Relationship Id="rId4" Type="http://schemas.openxmlformats.org/officeDocument/2006/relationships/image" Target="../media/image6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526" y="1"/>
            <a:ext cx="9229726" cy="7014686"/>
            <a:chOff x="-9526" y="1"/>
            <a:chExt cx="9229726" cy="7014686"/>
          </a:xfrm>
        </p:grpSpPr>
        <p:sp>
          <p:nvSpPr>
            <p:cNvPr id="21" name="Rectangle 20"/>
            <p:cNvSpPr/>
            <p:nvPr/>
          </p:nvSpPr>
          <p:spPr>
            <a:xfrm>
              <a:off x="-9526" y="1"/>
              <a:ext cx="9153525" cy="597075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C479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9525" y="6019800"/>
              <a:ext cx="1909763" cy="994887"/>
            </a:xfrm>
            <a:prstGeom prst="rect">
              <a:avLst/>
            </a:prstGeom>
            <a:solidFill>
              <a:srgbClr val="2C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C479E"/>
                </a:solidFill>
              </a:endParaRPr>
            </a:p>
          </p:txBody>
        </p:sp>
        <p:pic>
          <p:nvPicPr>
            <p:cNvPr id="16" name="Picture 2" descr="C:\Users\ljbenedi\Desktop\WSI_Logos2014\2014_Logo\WSI-White-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896" y="6093797"/>
              <a:ext cx="1100644" cy="63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972627" y="6019800"/>
              <a:ext cx="7247573" cy="994887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C479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57402" y="6225825"/>
              <a:ext cx="1219198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white">
                      <a:lumMod val="50000"/>
                    </a:prstClr>
                  </a:solidFill>
                  <a:latin typeface="Century Gothic" pitchFamily="34" charset="0"/>
                </a:rPr>
                <a:t>www.</a:t>
              </a:r>
              <a:endParaRPr lang="en-US" sz="2400" i="1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71802" y="6232072"/>
              <a:ext cx="6095998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white">
                      <a:lumMod val="50000"/>
                    </a:prstClr>
                  </a:solidFill>
                  <a:latin typeface="Century Gothic" pitchFamily="34" charset="0"/>
                </a:rPr>
                <a:t>workforcesafety.com</a:t>
              </a:r>
              <a:endParaRPr lang="en-US" sz="2400" i="1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endParaRPr>
            </a:p>
          </p:txBody>
        </p:sp>
      </p:grpSp>
      <p:pic>
        <p:nvPicPr>
          <p:cNvPr id="11" name="Picture 4" descr="C:\Users\ljbenedi\Desktop\pictures\Screensaver_2015\Strateg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33" y="20367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ljbenedi\Desktop\pictures\Screensaver_2015\Valu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5583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ljbenedi\Desktop\pictures\Screensaver_2015\Purpos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49" y="20367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ljbenedi\Desktop\pictures\Screensaver_2015\Busines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49" y="3051657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30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5631" y="-28576"/>
            <a:ext cx="3926274" cy="5874315"/>
            <a:chOff x="-225631" y="-28576"/>
            <a:chExt cx="3926274" cy="5874315"/>
          </a:xfrm>
        </p:grpSpPr>
        <p:pic>
          <p:nvPicPr>
            <p:cNvPr id="4098" name="Picture 2" descr="C:\Users\ljbenedi\Desktop\A_SAFETY_CONF\69367506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1" r="64175"/>
            <a:stretch/>
          </p:blipFill>
          <p:spPr bwMode="auto">
            <a:xfrm>
              <a:off x="-225631" y="-28576"/>
              <a:ext cx="2540208" cy="587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ljbenedi\Desktop\A_SAFETY_CONF\LaVal\69367506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1" y="-18106"/>
              <a:ext cx="1795642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3616236" y="609600"/>
            <a:ext cx="5451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S.M.P.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Hazard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Recognition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12556" y="2617619"/>
            <a:ext cx="576004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Procedures for inspection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Inspect entire workplace at least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four times per year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Documentation, review and sign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off by employer</a:t>
            </a:r>
          </a:p>
          <a:p>
            <a:pPr marL="342900" indent="-342900">
              <a:buClr>
                <a:srgbClr val="D96A28"/>
              </a:buClr>
              <a:buFont typeface="Arial" pitchFamily="34" charset="0"/>
              <a:buChar char="•"/>
            </a:pPr>
            <a:endParaRPr lang="en-US" sz="6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Implement corrective actions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and monitor process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Conduct performance evaluation</a:t>
            </a:r>
          </a:p>
        </p:txBody>
      </p:sp>
      <p:pic>
        <p:nvPicPr>
          <p:cNvPr id="12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87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ljbenedi\Desktop\A_SAFETY_CONF\4624432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133" r="46453" b="-13859"/>
          <a:stretch/>
        </p:blipFill>
        <p:spPr bwMode="auto">
          <a:xfrm>
            <a:off x="-245205" y="-63374"/>
            <a:ext cx="2565535" cy="672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356480" y="457200"/>
            <a:ext cx="5451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S.M.P.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Accident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Investigation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2465219"/>
            <a:ext cx="5760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Implement a written program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Identify Root Causes (s)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Conduct investigation for WSI claims</a:t>
            </a: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Implement corrective actions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and monitor process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Conduct performance evaluations</a:t>
            </a:r>
          </a:p>
        </p:txBody>
      </p:sp>
      <p:pic>
        <p:nvPicPr>
          <p:cNvPr id="5122" name="Picture 2" descr="C:\Users\ljbenedi\Desktop\A_SAFETY_CONF\LaVal\46244329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95" y="3133253"/>
            <a:ext cx="116037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59036" y="609600"/>
            <a:ext cx="5451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S.M.P.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Annual Safety/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Claims Seminar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55356" y="2617619"/>
            <a:ext cx="57600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Management, safety and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claims representative attend</a:t>
            </a:r>
            <a:br>
              <a:rPr lang="en-US" sz="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one seminar per year</a:t>
            </a:r>
          </a:p>
        </p:txBody>
      </p:sp>
      <p:pic>
        <p:nvPicPr>
          <p:cNvPr id="7171" name="Picture 3" descr="C:\Users\ljbenedi\Desktop\SAFETY_CONF\60775478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1" r="52550"/>
          <a:stretch/>
        </p:blipFill>
        <p:spPr bwMode="auto">
          <a:xfrm>
            <a:off x="-134112" y="-152527"/>
            <a:ext cx="2448690" cy="596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97483" y="-106530"/>
            <a:ext cx="3826470" cy="5931261"/>
            <a:chOff x="-197483" y="-106530"/>
            <a:chExt cx="3826470" cy="5931261"/>
          </a:xfrm>
        </p:grpSpPr>
        <p:pic>
          <p:nvPicPr>
            <p:cNvPr id="2" name="Picture 2" descr="C:\Users\ljbenedi\Desktop\A_SAFETY_CONF\607754788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4" r="51784"/>
            <a:stretch/>
          </p:blipFill>
          <p:spPr bwMode="auto">
            <a:xfrm>
              <a:off x="-197483" y="-106530"/>
              <a:ext cx="2517744" cy="5931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3" descr="C:\Users\ljbenedi\Desktop\A_SAFETY_CONF\ThumbsUp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987" y="2001906"/>
              <a:ext cx="1905000" cy="3809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9525" y="-28576"/>
            <a:ext cx="9229725" cy="7043263"/>
            <a:chOff x="-9525" y="-28576"/>
            <a:chExt cx="9229725" cy="7043263"/>
          </a:xfrm>
        </p:grpSpPr>
        <p:sp>
          <p:nvSpPr>
            <p:cNvPr id="10" name="Rectangle 9"/>
            <p:cNvSpPr/>
            <p:nvPr/>
          </p:nvSpPr>
          <p:spPr>
            <a:xfrm>
              <a:off x="4618856" y="-28576"/>
              <a:ext cx="4601344" cy="5995621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C479E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-9525" y="6019800"/>
              <a:ext cx="9229725" cy="994887"/>
              <a:chOff x="-9525" y="6019800"/>
              <a:chExt cx="9229725" cy="99488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-9525" y="6019800"/>
                <a:ext cx="1909763" cy="994887"/>
                <a:chOff x="-9525" y="6019800"/>
                <a:chExt cx="1909763" cy="994887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-9525" y="6019800"/>
                  <a:ext cx="1909763" cy="994887"/>
                </a:xfrm>
                <a:prstGeom prst="rect">
                  <a:avLst/>
                </a:prstGeom>
                <a:solidFill>
                  <a:srgbClr val="2C4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2C479E"/>
                    </a:solidFill>
                  </a:endParaRPr>
                </a:p>
              </p:txBody>
            </p:sp>
            <p:pic>
              <p:nvPicPr>
                <p:cNvPr id="15" name="Picture 2" descr="C:\Users\ljbenedi\Desktop\WSI_Logos2014\2014_Logo\WSI-White-Logo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896" y="6093797"/>
                  <a:ext cx="1100644" cy="638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3" name="Rectangle 12"/>
              <p:cNvSpPr/>
              <p:nvPr/>
            </p:nvSpPr>
            <p:spPr>
              <a:xfrm>
                <a:off x="1972627" y="6019800"/>
                <a:ext cx="7247573" cy="994887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C479E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4800600" y="858083"/>
            <a:ext cx="4267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Designed to provide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employers with options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that allow them to choose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and implement safety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improvement programs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that meet their business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needs.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sz="600" dirty="0">
              <a:solidFill>
                <a:schemeClr val="bg1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Employers can receive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up to a 15% premium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discount by successfully 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participating in the SAM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programs.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618856" y="-132186"/>
            <a:ext cx="0" cy="6096000"/>
          </a:xfrm>
          <a:prstGeom prst="line">
            <a:avLst/>
          </a:prstGeom>
          <a:ln w="44450">
            <a:solidFill>
              <a:srgbClr val="D4C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57402" y="6225825"/>
            <a:ext cx="12191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www.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2" y="6232072"/>
            <a:ext cx="60959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workforcesafety.com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308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jbenedi\Desktop\A_SAFETY_CONF\6977230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8260" r="25402" b="18092"/>
          <a:stretch/>
        </p:blipFill>
        <p:spPr bwMode="auto">
          <a:xfrm>
            <a:off x="-147782" y="-99588"/>
            <a:ext cx="2462359" cy="590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159036" y="609600"/>
            <a:ext cx="5451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S.A.M.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Safety Committee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Program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55356" y="2617619"/>
            <a:ext cx="57600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Establish a committee charter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cs typeface="Times New Roman" pitchFamily="18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Employer and employee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representation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cs typeface="Times New Roman" pitchFamily="18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Meet at least monthly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cs typeface="Times New Roman" pitchFamily="18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Provide safety training to members</a:t>
            </a: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4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ljbenedi\Desktop\A_SAFETY_CONF\8798139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6" r="53401"/>
          <a:stretch/>
        </p:blipFill>
        <p:spPr bwMode="auto">
          <a:xfrm>
            <a:off x="-109728" y="-21699"/>
            <a:ext cx="2424305" cy="583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159036" y="200085"/>
            <a:ext cx="5451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S.A.M.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Certified Safety Management Program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5356" y="2045263"/>
            <a:ext cx="58362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OSHA Safety and Health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Recognition (SHARP)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cs typeface="Times New Roman" pitchFamily="18" charset="0"/>
            </a:endParaRPr>
          </a:p>
          <a:p>
            <a:pPr marL="342900" lvl="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OSHA Voluntary Protection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Program (VPP)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cs typeface="Times New Roman" pitchFamily="18" charset="0"/>
            </a:endParaRPr>
          </a:p>
          <a:p>
            <a:pPr marL="342900" lvl="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Occupational Health and Safety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Assessment Series Certifications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(OSHAS 18001)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cs typeface="Times New Roman" pitchFamily="18" charset="0"/>
            </a:endParaRPr>
          </a:p>
          <a:p>
            <a:pPr marL="342900" lvl="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Rural Electric Safety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Accreditation (RESAP)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cs typeface="Times New Roman" pitchFamily="18" charset="0"/>
            </a:endParaRPr>
          </a:p>
          <a:p>
            <a:pPr marL="342900" lvl="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Associated Builders and Contractors,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Inc. (ABC), Gold or higher Safety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Training Evaluation Process (STEP)</a:t>
            </a: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0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98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ljbenedi\Desktop\A_SAFETY_CONF\8770303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3" r="15194"/>
          <a:stretch/>
        </p:blipFill>
        <p:spPr bwMode="auto">
          <a:xfrm>
            <a:off x="-134112" y="-55175"/>
            <a:ext cx="2448689" cy="589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159036" y="609600"/>
            <a:ext cx="5451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S.A.M.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Safe Driver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Program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55356" y="2617619"/>
            <a:ext cx="576004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Safe vehicle operational policy</a:t>
            </a:r>
            <a:endParaRPr lang="en-US" sz="22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Vehicle maintenance program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Driver safety training program</a:t>
            </a:r>
          </a:p>
          <a:p>
            <a:pPr>
              <a:lnSpc>
                <a:spcPct val="150000"/>
              </a:lnSpc>
              <a:buClr>
                <a:srgbClr val="D96A28"/>
              </a:buClr>
            </a:pP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1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3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jbenedi\Desktop\A_SAFETY_CONF\8385276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9" r="38369"/>
          <a:stretch/>
        </p:blipFill>
        <p:spPr bwMode="auto">
          <a:xfrm>
            <a:off x="-124553" y="-64388"/>
            <a:ext cx="2439129" cy="58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159036" y="609600"/>
            <a:ext cx="5451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S.A.M.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Drug-Free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Workplace Program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5356" y="2617619"/>
            <a:ext cx="576004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Written Drug-Free Workplace Program</a:t>
            </a:r>
            <a:endParaRPr lang="en-US" sz="22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Required Drug and Alcohol Testing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Supervisor Training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Employee Training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Employee Assistance Program (EAP)</a:t>
            </a:r>
          </a:p>
          <a:p>
            <a:pPr>
              <a:lnSpc>
                <a:spcPct val="150000"/>
              </a:lnSpc>
              <a:buClr>
                <a:srgbClr val="D96A28"/>
              </a:buClr>
            </a:pP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0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84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jbenedi\Desktop\A_SAFETY_CONF\5199369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8" r="18496"/>
          <a:stretch/>
        </p:blipFill>
        <p:spPr bwMode="auto">
          <a:xfrm>
            <a:off x="-46549" y="-90498"/>
            <a:ext cx="2369128" cy="59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159036" y="609600"/>
            <a:ext cx="5451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S.A.M.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Safe Lift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Program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55356" y="2617619"/>
            <a:ext cx="576004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Safe Lift Committee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Conduct a facility wide audit to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identify risk of lifting injury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endParaRPr lang="en-US" sz="8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Develop action plans to reduce risk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endParaRPr lang="en-US" sz="8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Implement plan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endParaRPr lang="en-US" sz="8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Measure success</a:t>
            </a:r>
          </a:p>
          <a:p>
            <a:pPr>
              <a:lnSpc>
                <a:spcPct val="150000"/>
              </a:lnSpc>
              <a:buClr>
                <a:srgbClr val="D96A28"/>
              </a:buClr>
            </a:pP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6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5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44562" y="-32240"/>
            <a:ext cx="4299438" cy="596370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03920" y="355501"/>
            <a:ext cx="3577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Learning 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Management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System </a:t>
            </a:r>
            <a:r>
              <a:rPr lang="en-US" sz="36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(LMS)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24450" y="2186027"/>
            <a:ext cx="5760044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Attend “Train-the-Trainer”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workshop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Employer self administers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the LMS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endParaRPr lang="en-US" sz="8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Employee participation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is based on employer size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endParaRPr lang="en-US" sz="8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Active employees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complete one course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per quarter</a:t>
            </a:r>
            <a:endParaRPr lang="en-US" sz="8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pic>
        <p:nvPicPr>
          <p:cNvPr id="10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6" y="6093797"/>
            <a:ext cx="1100644" cy="6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57402" y="6198117"/>
            <a:ext cx="12191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www.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2" y="6204364"/>
            <a:ext cx="60959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workforcesafety.com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92879" y="2087463"/>
            <a:ext cx="64458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Where every North Dakota worker</a:t>
            </a:r>
            <a:b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deserves a safe work environment,</a:t>
            </a:r>
            <a:b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and every employer deserves to have healthy workers safely on the job</a:t>
            </a:r>
            <a:b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without the risk of workplace injury. </a:t>
            </a: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5498" y="541245"/>
            <a:ext cx="4116301" cy="15081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North Dakota </a:t>
            </a:r>
            <a:br>
              <a:rPr lang="en-US" sz="24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Workers’ Compensation </a:t>
            </a:r>
            <a:br>
              <a:rPr lang="en-US" sz="44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4400" dirty="0">
                <a:solidFill>
                  <a:srgbClr val="D4C26E"/>
                </a:solidFill>
                <a:latin typeface="Century Gothic" pitchFamily="34" charset="0"/>
              </a:rPr>
              <a:t>Background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7935" y="4039850"/>
            <a:ext cx="64458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Workforce Safety and Insurance (WSI) </a:t>
            </a:r>
            <a:b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was established in 1919 as an exclusive state fund for workers’ compensation insurance. </a:t>
            </a: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21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2" y="5953126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599772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57498" y="2617549"/>
            <a:ext cx="5760044" cy="32316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Safety mentoring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lvl="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Provide mentoring to each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new employee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lvl="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Document mentoring process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endParaRPr lang="en-US" sz="8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lvl="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Seek and document feedback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from new employees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endParaRPr lang="en-US" sz="8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lvl="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New employees will participate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a minimum of three months</a:t>
            </a:r>
            <a:endParaRPr lang="en-US" sz="8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59036" y="609600"/>
            <a:ext cx="5451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S.A.M.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Safety Orientation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System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6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1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668538" y="508216"/>
            <a:ext cx="6289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North Dakota Workers’ Compensation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Return to Work/Designated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Medical Provider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785750" y="2179666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D96A28"/>
              </a:buClr>
            </a:pP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Return to Work Program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600502" y="2584416"/>
            <a:ext cx="4644299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Implement written policy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585846" y="2965416"/>
            <a:ext cx="5501056" cy="53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Identify roles and responsibilities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586156" y="3346416"/>
            <a:ext cx="5395544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Work related incident procedure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595250" y="3744668"/>
            <a:ext cx="550105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Establish Transitional Duty procedure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595250" y="4142920"/>
            <a:ext cx="5501056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Forms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3595250" y="4541172"/>
            <a:ext cx="550105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Education/Training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595250" y="4948050"/>
            <a:ext cx="550105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Designated Medical Provider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090244" y="5329050"/>
            <a:ext cx="550105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Select, Inform, Educate</a:t>
            </a:r>
          </a:p>
        </p:txBody>
      </p:sp>
      <p:pic>
        <p:nvPicPr>
          <p:cNvPr id="18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7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614248" y="1676400"/>
            <a:ext cx="7924800" cy="990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Educate employers on safety incentive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program requirements, implementation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and maintenance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429000" y="2819400"/>
            <a:ext cx="4644299" cy="990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Safety Management System development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426072" y="3657600"/>
            <a:ext cx="4879728" cy="990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Develop safety courses, plans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and programs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420208" y="4495800"/>
            <a:ext cx="5418991" cy="990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Safety inspections and Accident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investigations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09600" y="4876800"/>
            <a:ext cx="7924800" cy="990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</a:pPr>
            <a:endParaRPr lang="en-US" sz="24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414344" y="5410200"/>
            <a:ext cx="5501056" cy="990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Assist in developing JSA’s and JHA’s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21735" y="457200"/>
            <a:ext cx="5451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Loss Control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Safety Consultation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5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1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505200" y="1752600"/>
            <a:ext cx="5867400" cy="3429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Trend Analysis Reports</a:t>
            </a:r>
          </a:p>
          <a:p>
            <a:pPr marL="342900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Loss Control Assessment/Reports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Frequency/Severity reports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Loss Control policy &amp; procedure review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What-if </a:t>
            </a:r>
            <a:r>
              <a:rPr lang="en-US" sz="2200" dirty="0" err="1">
                <a:solidFill>
                  <a:prstClr val="white"/>
                </a:solidFill>
                <a:latin typeface="Century Gothic" pitchFamily="34" charset="0"/>
              </a:rPr>
              <a:t>Emod</a:t>
            </a: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/Scenarios</a:t>
            </a:r>
          </a:p>
          <a:p>
            <a:pPr marL="1257300" lvl="2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</a:rPr>
              <a:t>Reducing your experience rate can save $$$$$</a:t>
            </a:r>
          </a:p>
          <a:p>
            <a:pPr marL="800100" lvl="1" indent="-342900">
              <a:spcBef>
                <a:spcPct val="20000"/>
              </a:spcBef>
              <a:buClr>
                <a:srgbClr val="262626"/>
              </a:buClr>
              <a:buFont typeface="Arial" pitchFamily="34" charset="0"/>
              <a:buChar char="•"/>
            </a:pPr>
            <a:endParaRPr lang="en-US" sz="22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6135" y="457200"/>
            <a:ext cx="5451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Loss Control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Assessments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5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0" y="5974358"/>
            <a:ext cx="1259625" cy="73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00643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747775" y="1328155"/>
            <a:ext cx="4800600" cy="50491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OSHA Essentials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Construction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Driver/Transportation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Emergency Preparedness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Ergonomics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Environmental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Food Services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Health and Wellness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Healthcare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Laboratory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Semiconductor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Supervisor</a:t>
            </a:r>
          </a:p>
          <a:p>
            <a:pPr marL="800100" lvl="1" indent="-342900"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itchFamily="34" charset="0"/>
              </a:rPr>
              <a:t>Telecommunications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49185" y="964668"/>
            <a:ext cx="387991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Learning Management System)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76200" y="4716959"/>
            <a:ext cx="576004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D96A28"/>
              </a:buClr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450+ free online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safety training courses</a:t>
            </a: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9527" y="6106386"/>
            <a:ext cx="12191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www.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3927" y="6112633"/>
            <a:ext cx="60959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workforcesafety.com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71650" y="-190000"/>
            <a:ext cx="3879915" cy="1446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LMS</a:t>
            </a:r>
            <a:endParaRPr lang="en-US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7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6" y="6093797"/>
            <a:ext cx="1100644" cy="6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581090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28600" y="1371600"/>
            <a:ext cx="4114800" cy="35814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Bloodborne Pathogens/First Aid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Chemical Safety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Confined Space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Construction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Cranes/Forklifts/Rigging/Oil Well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Driver Training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Electrical Safety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Ergonomics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Fall Protection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Fire/Emergency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General Safety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Grain Handling Safety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800600" y="1371600"/>
            <a:ext cx="4114800" cy="309172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Hazardous Materials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Healthcare Industry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Laboratory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Lockout/</a:t>
            </a:r>
            <a:r>
              <a:rPr lang="en-US" dirty="0" err="1">
                <a:solidFill>
                  <a:srgbClr val="FFFFFF"/>
                </a:solidFill>
                <a:latin typeface="Century Gothic" pitchFamily="34" charset="0"/>
              </a:rPr>
              <a:t>Tagout</a:t>
            </a:r>
            <a:endParaRPr lang="en-US" dirty="0">
              <a:solidFill>
                <a:srgbClr val="FFFFFF"/>
              </a:solidFill>
              <a:latin typeface="Century Gothic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Personal Protective Equipment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Scaffolding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Substance Abuse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Supervisory Training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Tool and Machine Safety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D4C26E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entury Gothic" pitchFamily="34" charset="0"/>
              </a:rPr>
              <a:t>Welding and Cutting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</a:pPr>
            <a:endParaRPr lang="en-US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973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Video Resource Library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4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600 + titles on safety training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899641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057402" y="6225825"/>
            <a:ext cx="12191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www.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2" y="6232072"/>
            <a:ext cx="60959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workforcesafety.com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00" y="1686342"/>
            <a:ext cx="4019389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Any ND employer (who has a policy with WSI) and their ND employees are eligible to take the course. 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1000" dirty="0">
              <a:solidFill>
                <a:prstClr val="white"/>
              </a:solidFill>
              <a:latin typeface="Century Gothic" pitchFamily="34" charset="0"/>
              <a:cs typeface="Times New Roman" pitchFamily="18" charset="0"/>
            </a:endParaRPr>
          </a:p>
          <a:p>
            <a:pPr marL="800100" lvl="1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General Industry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</a:br>
            <a:endParaRPr lang="en-US" sz="400" dirty="0">
              <a:solidFill>
                <a:prstClr val="white"/>
              </a:solidFill>
              <a:latin typeface="Century Gothic" pitchFamily="34" charset="0"/>
              <a:cs typeface="Times New Roman" pitchFamily="18" charset="0"/>
            </a:endParaRPr>
          </a:p>
          <a:p>
            <a:pPr marL="800100" lvl="1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Construction</a:t>
            </a:r>
          </a:p>
          <a:p>
            <a:pPr marL="800100" lvl="1" indent="-342900">
              <a:buClr>
                <a:srgbClr val="D4C26E"/>
              </a:buClr>
              <a:buFont typeface="Arial" pitchFamily="34" charset="0"/>
              <a:buChar char="•"/>
            </a:pPr>
            <a:endParaRPr lang="en-US" sz="2200" dirty="0">
              <a:solidFill>
                <a:prstClr val="white"/>
              </a:solidFill>
              <a:latin typeface="Century Gothic" pitchFamily="34" charset="0"/>
              <a:cs typeface="Times New Roman" pitchFamily="18" charset="0"/>
            </a:endParaRPr>
          </a:p>
          <a:p>
            <a:pPr marL="800100" lvl="1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Complete within 6 months. </a:t>
            </a:r>
          </a:p>
          <a:p>
            <a:pPr marL="800100" lvl="1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OSHA 10 Hour Card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endParaRPr lang="en-US" sz="8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11636" y="457200"/>
            <a:ext cx="5451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Loss Control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OSHA Online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22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6" y="6093797"/>
            <a:ext cx="1100644" cy="6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3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6" y="6013310"/>
            <a:ext cx="1100644" cy="6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232212" y="6158785"/>
            <a:ext cx="121919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www.</a:t>
            </a:r>
            <a:endParaRPr lang="en-US" sz="2000" i="1" dirty="0">
              <a:solidFill>
                <a:prstClr val="white">
                  <a:lumMod val="6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1802" y="6151585"/>
            <a:ext cx="609599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workforcesafety.com/employers/</a:t>
            </a:r>
            <a:r>
              <a:rPr lang="en-US" sz="2000" dirty="0" err="1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safetygrants</a:t>
            </a:r>
            <a:endParaRPr lang="en-US" sz="2000" i="1" dirty="0">
              <a:solidFill>
                <a:prstClr val="white">
                  <a:lumMod val="6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3924" y="1602424"/>
            <a:ext cx="4953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prstClr val="white"/>
                </a:solidFill>
                <a:latin typeface="Franklin Gothic Demi Cond" pitchFamily="34" charset="0"/>
              </a:rPr>
              <a:t>ERGONOMIC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73924" y="2303052"/>
            <a:ext cx="4953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prstClr val="white"/>
                </a:solidFill>
                <a:latin typeface="Franklin Gothic Demi Cond" pitchFamily="34" charset="0"/>
              </a:rPr>
              <a:t>INITIATIVE/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3924" y="2988852"/>
            <a:ext cx="4953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prstClr val="white"/>
                </a:solidFill>
                <a:latin typeface="Franklin Gothic Demi Cond" pitchFamily="34" charset="0"/>
              </a:rPr>
              <a:t>GRANT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6166" y="3676471"/>
            <a:ext cx="4953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prstClr val="white"/>
                </a:solidFill>
                <a:latin typeface="Franklin Gothic Demi Cond" pitchFamily="34" charset="0"/>
              </a:rPr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3647753755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96328" y="2362200"/>
            <a:ext cx="5181141" cy="172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D1C24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A proactive program designed</a:t>
            </a:r>
            <a:b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to reduce the frequency or</a:t>
            </a:r>
            <a:b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eliminate work-related MSDs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66996" y="3886200"/>
            <a:ext cx="5181141" cy="132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ED1C24"/>
              </a:buClr>
            </a:pPr>
            <a:r>
              <a:rPr lang="en-US" sz="2400" dirty="0">
                <a:solidFill>
                  <a:srgbClr val="262626"/>
                </a:solidFill>
                <a:latin typeface="Franklin Gothic Demi Cond" pitchFamily="34" charset="0"/>
              </a:rPr>
              <a:t>* Available to all ND employers who</a:t>
            </a:r>
            <a:br>
              <a:rPr lang="en-US" sz="24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400" dirty="0">
                <a:solidFill>
                  <a:srgbClr val="262626"/>
                </a:solidFill>
                <a:latin typeface="Franklin Gothic Demi Cond" pitchFamily="34" charset="0"/>
              </a:rPr>
              <a:t>    have a current WSI account that is</a:t>
            </a:r>
            <a:br>
              <a:rPr lang="en-US" sz="24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400" dirty="0">
                <a:solidFill>
                  <a:srgbClr val="262626"/>
                </a:solidFill>
                <a:latin typeface="Franklin Gothic Demi Cond" pitchFamily="34" charset="0"/>
              </a:rPr>
              <a:t>    in good standing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1161871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262626"/>
                </a:solidFill>
                <a:latin typeface="Franklin Gothic Demi Cond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62781140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85707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262626"/>
                </a:solidFill>
                <a:latin typeface="Franklin Gothic Demi Cond" pitchFamily="34" charset="0"/>
              </a:rPr>
              <a:t>WHY?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81001" y="3175200"/>
            <a:ext cx="3810000" cy="86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D1C24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262626"/>
                </a:solidFill>
                <a:latin typeface="Franklin Gothic Demi Cond" pitchFamily="34" charset="0"/>
              </a:rPr>
              <a:t>More efficient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81000" y="3632400"/>
            <a:ext cx="3810000" cy="86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D1C24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262626"/>
                </a:solidFill>
                <a:latin typeface="Franklin Gothic Demi Cond" pitchFamily="34" charset="0"/>
              </a:rPr>
              <a:t>Cost savings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81001" y="4089600"/>
            <a:ext cx="3810000" cy="86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D1C24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262626"/>
                </a:solidFill>
                <a:latin typeface="Franklin Gothic Demi Cond" pitchFamily="34" charset="0"/>
              </a:rPr>
              <a:t>Awareness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381000" y="4546800"/>
            <a:ext cx="3810000" cy="86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D1C24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262626"/>
                </a:solidFill>
                <a:latin typeface="Franklin Gothic Demi Cond" pitchFamily="34" charset="0"/>
              </a:rPr>
              <a:t>People are</a:t>
            </a:r>
            <a:br>
              <a:rPr lang="en-US" sz="32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3200" dirty="0">
                <a:solidFill>
                  <a:srgbClr val="262626"/>
                </a:solidFill>
                <a:latin typeface="Franklin Gothic Demi Cond" pitchFamily="34" charset="0"/>
              </a:rPr>
              <a:t>getting Hurt</a:t>
            </a:r>
          </a:p>
        </p:txBody>
      </p:sp>
    </p:spTree>
    <p:extLst>
      <p:ext uri="{BB962C8B-B14F-4D97-AF65-F5344CB8AC3E}">
        <p14:creationId xmlns:p14="http://schemas.microsoft.com/office/powerpoint/2010/main" val="386104041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92879" y="2152738"/>
            <a:ext cx="64458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Claims for occupational injury and </a:t>
            </a:r>
            <a:b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disease are filed with WSI and </a:t>
            </a:r>
            <a:b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adjudicated by in-house agency </a:t>
            </a:r>
            <a:b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claim adjustors.</a:t>
            </a: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5498" y="606520"/>
            <a:ext cx="5945101" cy="15081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North Dakota </a:t>
            </a:r>
            <a:br>
              <a:rPr lang="en-US" sz="24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Workers’ Compensation </a:t>
            </a:r>
            <a:br>
              <a:rPr lang="en-US" sz="44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4400" dirty="0">
                <a:solidFill>
                  <a:srgbClr val="D4C26E"/>
                </a:solidFill>
                <a:latin typeface="Century Gothic" pitchFamily="34" charset="0"/>
              </a:rPr>
              <a:t>Background</a:t>
            </a:r>
            <a:r>
              <a:rPr lang="en-US" sz="4400" dirty="0">
                <a:solidFill>
                  <a:srgbClr val="D96A28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(cont.)</a:t>
            </a:r>
            <a:endParaRPr lang="en-US" sz="4400" dirty="0">
              <a:solidFill>
                <a:srgbClr val="D96A28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7935" y="3735050"/>
            <a:ext cx="6445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WSI is a special fund agency funded </a:t>
            </a:r>
            <a:b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en-US" sz="2200" dirty="0">
                <a:solidFill>
                  <a:srgbClr val="FFFFFF"/>
                </a:solidFill>
                <a:latin typeface="Century Gothic" pitchFamily="34" charset="0"/>
                <a:cs typeface="Times New Roman" pitchFamily="18" charset="0"/>
              </a:rPr>
              <a:t>solely by employer premiums.</a:t>
            </a: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20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2" y="5953126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599772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6096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262626"/>
                </a:solidFill>
                <a:latin typeface="Franklin Gothic Demi Cond" pitchFamily="34" charset="0"/>
              </a:rPr>
              <a:t>DID YOU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1369376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262626"/>
                </a:solidFill>
                <a:latin typeface="Franklin Gothic Demi Cond" pitchFamily="34" charset="0"/>
              </a:rPr>
              <a:t>KNOW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615728" y="2593401"/>
            <a:ext cx="5181141" cy="172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D1C24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Cumulative Trauma injuries</a:t>
            </a:r>
            <a:b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are the nations most common </a:t>
            </a:r>
            <a:b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and costly occupational</a:t>
            </a:r>
            <a:b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health problem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615269" y="4470600"/>
            <a:ext cx="5181141" cy="86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D1C24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rgbClr val="262626"/>
                </a:solidFill>
                <a:latin typeface="Franklin Gothic Demi Cond" pitchFamily="34" charset="0"/>
              </a:rPr>
              <a:t>More than $20 billion a year</a:t>
            </a:r>
            <a:br>
              <a:rPr lang="en-US" sz="24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400" dirty="0">
                <a:solidFill>
                  <a:srgbClr val="262626"/>
                </a:solidFill>
                <a:latin typeface="Franklin Gothic Demi Cond" pitchFamily="34" charset="0"/>
              </a:rPr>
              <a:t>in workers’ compensation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5361801"/>
            <a:ext cx="2189378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62626"/>
                </a:solidFill>
                <a:latin typeface="Century Gothic" pitchFamily="34" charset="0"/>
              </a:rPr>
              <a:t>~ U.S. Dept. of Labor 2010</a:t>
            </a:r>
          </a:p>
        </p:txBody>
      </p:sp>
    </p:spTree>
    <p:extLst>
      <p:ext uri="{BB962C8B-B14F-4D97-AF65-F5344CB8AC3E}">
        <p14:creationId xmlns:p14="http://schemas.microsoft.com/office/powerpoint/2010/main" val="3660898912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6096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262626"/>
                </a:solidFill>
                <a:latin typeface="Franklin Gothic Demi Cond" pitchFamily="34" charset="0"/>
              </a:rPr>
              <a:t>CLAIMS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1369376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262626"/>
                </a:solidFill>
                <a:latin typeface="Franklin Gothic Demi Cond" pitchFamily="34" charset="0"/>
              </a:rPr>
              <a:t>STATS in ND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05659" y="2590800"/>
            <a:ext cx="5181141" cy="172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ED1C24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Ergonomic Related injuries </a:t>
            </a:r>
            <a:b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account for approx. 30% - 35% </a:t>
            </a:r>
            <a:b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of all claims reported</a:t>
            </a:r>
            <a:b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in North Dakota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505659" y="4470600"/>
            <a:ext cx="5181141" cy="86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ED1C24"/>
              </a:buClr>
              <a:buFont typeface="Wingdings" pitchFamily="2" charset="2"/>
              <a:buChar char="ü"/>
            </a:pP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On average – that is roughly</a:t>
            </a:r>
            <a:b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800" dirty="0">
                <a:solidFill>
                  <a:srgbClr val="262626"/>
                </a:solidFill>
                <a:latin typeface="Franklin Gothic Demi Cond" pitchFamily="34" charset="0"/>
              </a:rPr>
              <a:t>9000 claims per year</a:t>
            </a:r>
          </a:p>
        </p:txBody>
      </p:sp>
    </p:spTree>
    <p:extLst>
      <p:ext uri="{BB962C8B-B14F-4D97-AF65-F5344CB8AC3E}">
        <p14:creationId xmlns:p14="http://schemas.microsoft.com/office/powerpoint/2010/main" val="1436838334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9527" y="76200"/>
            <a:ext cx="922972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dirty="0">
                <a:solidFill>
                  <a:srgbClr val="FFFFFF"/>
                </a:solidFill>
                <a:latin typeface="Century Gothic" pitchFamily="34" charset="0"/>
              </a:rPr>
              <a:t>Medical Only Claims Average Claim Cost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581875468"/>
              </p:ext>
            </p:extLst>
          </p:nvPr>
        </p:nvGraphicFramePr>
        <p:xfrm>
          <a:off x="190500" y="1183341"/>
          <a:ext cx="8839199" cy="5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142873" y="533400"/>
            <a:ext cx="922972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>
                <a:solidFill>
                  <a:srgbClr val="FFC91D"/>
                </a:solidFill>
                <a:latin typeface="Century Gothic" pitchFamily="34" charset="0"/>
              </a:rPr>
              <a:t>Average Severity – As of 6/30/2017</a:t>
            </a:r>
          </a:p>
        </p:txBody>
      </p:sp>
    </p:spTree>
    <p:extLst>
      <p:ext uri="{BB962C8B-B14F-4D97-AF65-F5344CB8AC3E}">
        <p14:creationId xmlns:p14="http://schemas.microsoft.com/office/powerpoint/2010/main" val="1167145829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-9527" y="76200"/>
            <a:ext cx="922972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dirty="0">
                <a:solidFill>
                  <a:srgbClr val="FFFFFF"/>
                </a:solidFill>
                <a:latin typeface="Century Gothic" pitchFamily="34" charset="0"/>
              </a:rPr>
              <a:t>Time Loss Claims Average Claim Cost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701368125"/>
              </p:ext>
            </p:extLst>
          </p:nvPr>
        </p:nvGraphicFramePr>
        <p:xfrm>
          <a:off x="190500" y="1183341"/>
          <a:ext cx="8839199" cy="5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142873" y="533400"/>
            <a:ext cx="922972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>
                <a:solidFill>
                  <a:srgbClr val="FFC91D"/>
                </a:solidFill>
                <a:latin typeface="Century Gothic" pitchFamily="34" charset="0"/>
              </a:rPr>
              <a:t>Average Severity – As of 6/30/2017</a:t>
            </a:r>
          </a:p>
        </p:txBody>
      </p:sp>
    </p:spTree>
    <p:extLst>
      <p:ext uri="{BB962C8B-B14F-4D97-AF65-F5344CB8AC3E}">
        <p14:creationId xmlns:p14="http://schemas.microsoft.com/office/powerpoint/2010/main" val="180045451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9365" y="1734232"/>
            <a:ext cx="2476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>
                <a:solidFill>
                  <a:prstClr val="white"/>
                </a:solidFill>
                <a:latin typeface="Franklin Gothic Demi Cond" pitchFamily="34" charset="0"/>
              </a:rPr>
              <a:t>ERGO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9533" y="2640108"/>
            <a:ext cx="4114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dirty="0">
                <a:solidFill>
                  <a:prstClr val="white">
                    <a:lumMod val="95000"/>
                  </a:prstClr>
                </a:solidFill>
                <a:latin typeface="Franklin Gothic Demi Cond" pitchFamily="34" charset="0"/>
              </a:rPr>
              <a:t>PROGRAM</a:t>
            </a:r>
            <a:endParaRPr lang="en-US" sz="3200" dirty="0">
              <a:solidFill>
                <a:prstClr val="white">
                  <a:lumMod val="95000"/>
                </a:prstClr>
              </a:solidFill>
              <a:latin typeface="Franklin Gothic Demi Con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8317" y="3118884"/>
            <a:ext cx="295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solidFill>
                  <a:srgbClr val="FFC91D"/>
                </a:solidFill>
                <a:latin typeface="Franklin Gothic Demi Cond" pitchFamily="34" charset="0"/>
              </a:rPr>
              <a:t>COMPONENTS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3853" y="335340"/>
            <a:ext cx="3035147" cy="3170724"/>
            <a:chOff x="393853" y="335340"/>
            <a:chExt cx="3035147" cy="3170724"/>
          </a:xfrm>
        </p:grpSpPr>
        <p:pic>
          <p:nvPicPr>
            <p:cNvPr id="21" name="Picture 2" descr="C:\Users\ljbenedi\Desktop\A_SAFETY_CONF\Background\ERGO Backgrounds\Arrow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89007">
              <a:off x="768928" y="1992729"/>
              <a:ext cx="1498151" cy="1528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93853" y="335340"/>
              <a:ext cx="3035147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Century Gothic" pitchFamily="34" charset="0"/>
                </a:rPr>
                <a:t>On-site </a:t>
              </a:r>
            </a:p>
            <a:p>
              <a:pPr algn="ctr"/>
              <a:r>
                <a:rPr lang="en-US" sz="3200" dirty="0">
                  <a:solidFill>
                    <a:prstClr val="white"/>
                  </a:solidFill>
                  <a:latin typeface="Century Gothic" pitchFamily="34" charset="0"/>
                </a:rPr>
                <a:t>Ergonomic</a:t>
              </a:r>
            </a:p>
            <a:p>
              <a:pPr algn="ctr"/>
              <a:r>
                <a:rPr lang="en-US" sz="3200" dirty="0">
                  <a:solidFill>
                    <a:prstClr val="white"/>
                  </a:solidFill>
                  <a:latin typeface="Century Gothic" pitchFamily="34" charset="0"/>
                </a:rPr>
                <a:t>Services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76457" y="-148286"/>
            <a:ext cx="5581843" cy="4372091"/>
            <a:chOff x="3676457" y="-148286"/>
            <a:chExt cx="5581843" cy="4372091"/>
          </a:xfrm>
        </p:grpSpPr>
        <p:pic>
          <p:nvPicPr>
            <p:cNvPr id="25" name="Picture 2" descr="C:\Users\ljbenedi\Desktop\A_SAFETY_CONF\Background\ERGO Backgrounds\Arrow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560364">
              <a:off x="6436898" y="2710470"/>
              <a:ext cx="1498151" cy="1528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ljbenedi\Desktop\A_SAFETY_CONF\Background\ERGO Backgrounds\Arrow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82280">
              <a:off x="3691641" y="-163470"/>
              <a:ext cx="1498151" cy="1528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562600" y="914400"/>
              <a:ext cx="3695700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Century Gothic" pitchFamily="34" charset="0"/>
                </a:rPr>
                <a:t>Financial</a:t>
              </a:r>
              <a:br>
                <a:rPr lang="en-US" sz="3200" dirty="0">
                  <a:solidFill>
                    <a:prstClr val="white"/>
                  </a:solidFill>
                  <a:latin typeface="Century Gothic" pitchFamily="34" charset="0"/>
                </a:rPr>
              </a:br>
              <a:r>
                <a:rPr lang="en-US" sz="3200" dirty="0">
                  <a:solidFill>
                    <a:prstClr val="white"/>
                  </a:solidFill>
                  <a:latin typeface="Century Gothic" pitchFamily="34" charset="0"/>
                </a:rPr>
                <a:t>Assistance –</a:t>
              </a:r>
            </a:p>
            <a:p>
              <a:pPr algn="ctr"/>
              <a:r>
                <a:rPr lang="en-US" sz="3200" dirty="0">
                  <a:solidFill>
                    <a:prstClr val="white"/>
                  </a:solidFill>
                  <a:latin typeface="Century Gothic" pitchFamily="34" charset="0"/>
                </a:rPr>
                <a:t>3:1 match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04844" y="5258408"/>
            <a:ext cx="19812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entury Gothic" pitchFamily="34" charset="0"/>
              </a:rPr>
              <a:t>Grant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  <a:latin typeface="Century Gothic" pitchFamily="34" charset="0"/>
              </a:rPr>
              <a:t>Eligibility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0" y="3570982"/>
            <a:ext cx="3132066" cy="2525571"/>
            <a:chOff x="457200" y="3570982"/>
            <a:chExt cx="3132066" cy="2525571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3570982"/>
              <a:ext cx="2286000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Century Gothic" pitchFamily="34" charset="0"/>
                </a:rPr>
                <a:t>Provider</a:t>
              </a:r>
              <a:br>
                <a:rPr lang="en-US" sz="3200" dirty="0">
                  <a:solidFill>
                    <a:prstClr val="white"/>
                  </a:solidFill>
                  <a:latin typeface="Century Gothic" pitchFamily="34" charset="0"/>
                </a:rPr>
              </a:br>
              <a:r>
                <a:rPr lang="en-US" sz="3200" dirty="0">
                  <a:solidFill>
                    <a:prstClr val="white"/>
                  </a:solidFill>
                  <a:latin typeface="Century Gothic" pitchFamily="34" charset="0"/>
                </a:rPr>
                <a:t>“Network”</a:t>
              </a:r>
            </a:p>
          </p:txBody>
        </p:sp>
        <p:pic>
          <p:nvPicPr>
            <p:cNvPr id="1026" name="Picture 2" descr="C:\Users\ljbenedi\Desktop\A_SAFETY_CONF\Background\ERGO Backgrounds\Arrow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1115" y="4568034"/>
              <a:ext cx="1498151" cy="1528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1724417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30994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89880" y="1009132"/>
            <a:ext cx="54515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Ergonomic</a:t>
            </a:r>
            <a:b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Initiative Program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4400" dirty="0">
                <a:solidFill>
                  <a:srgbClr val="FFC91D"/>
                </a:solidFill>
                <a:latin typeface="Century Gothic" pitchFamily="34" charset="0"/>
                <a:cs typeface="Arial" pitchFamily="34" charset="0"/>
              </a:rPr>
              <a:t>Provider Network</a:t>
            </a:r>
            <a:endParaRPr lang="en-US" sz="3600" dirty="0">
              <a:solidFill>
                <a:srgbClr val="FFC91D"/>
              </a:solidFill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429000" y="-199886"/>
            <a:ext cx="0" cy="7438886"/>
          </a:xfrm>
          <a:prstGeom prst="line">
            <a:avLst/>
          </a:prstGeom>
          <a:ln w="50800">
            <a:solidFill>
              <a:srgbClr val="FFC9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9648" y="2152132"/>
            <a:ext cx="6400799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ea typeface="ＭＳ Ｐゴシック" pitchFamily="34" charset="-128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ea typeface="ＭＳ Ｐゴシック" pitchFamily="34" charset="-128"/>
            </a:endParaRPr>
          </a:p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Century Gothic" pitchFamily="34" charset="0"/>
              </a:rPr>
              <a:t>Utilize 19 Medical </a:t>
            </a:r>
            <a:br>
              <a:rPr lang="en-US" sz="2800" dirty="0"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2800" dirty="0">
                <a:solidFill>
                  <a:srgbClr val="FFFFFF"/>
                </a:solidFill>
                <a:latin typeface="Century Gothic" pitchFamily="34" charset="0"/>
              </a:rPr>
              <a:t>Providers throughout </a:t>
            </a:r>
            <a:br>
              <a:rPr lang="en-US" sz="2800" dirty="0"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2800" dirty="0">
                <a:solidFill>
                  <a:srgbClr val="FFFFFF"/>
                </a:solidFill>
                <a:latin typeface="Century Gothic" pitchFamily="34" charset="0"/>
              </a:rPr>
              <a:t>the state</a:t>
            </a:r>
          </a:p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Century Gothic" pitchFamily="34" charset="0"/>
                <a:ea typeface="ＭＳ Ｐゴシック" pitchFamily="34" charset="-128"/>
              </a:rPr>
              <a:t>Over 30 Therapists…</a:t>
            </a:r>
            <a:br>
              <a:rPr lang="en-US" sz="2800" dirty="0">
                <a:solidFill>
                  <a:srgbClr val="FFFFFF"/>
                </a:solidFill>
                <a:latin typeface="Century Gothic" pitchFamily="34" charset="0"/>
                <a:ea typeface="ＭＳ Ｐゴシック" pitchFamily="34" charset="-128"/>
              </a:rPr>
            </a:br>
            <a:r>
              <a:rPr lang="en-US" sz="2800" dirty="0">
                <a:solidFill>
                  <a:srgbClr val="FFFFFF"/>
                </a:solidFill>
                <a:latin typeface="Century Gothic" pitchFamily="34" charset="0"/>
                <a:ea typeface="ＭＳ Ｐゴシック" pitchFamily="34" charset="-128"/>
              </a:rPr>
              <a:t>primarily OTs &amp; PTs</a:t>
            </a:r>
            <a:endParaRPr lang="en-US" sz="2800" dirty="0">
              <a:solidFill>
                <a:prstClr val="white"/>
              </a:solidFill>
              <a:latin typeface="Century Gothic" pitchFamily="34" charset="0"/>
              <a:ea typeface="ＭＳ Ｐゴシック" pitchFamily="34" charset="-128"/>
            </a:endParaRPr>
          </a:p>
          <a:p>
            <a:pPr>
              <a:lnSpc>
                <a:spcPct val="150000"/>
              </a:lnSpc>
              <a:buClr>
                <a:srgbClr val="D96A28"/>
              </a:buClr>
            </a:pP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8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jbenedi\Desktop\SAFETY_CONF\SafetyRegionMap_20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" y="457200"/>
            <a:ext cx="7265988" cy="42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330" y="4883343"/>
            <a:ext cx="251460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u="sng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REGION 1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First Choice PT</a:t>
            </a:r>
            <a:b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</a:b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Live in Motion PT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Sanford Occ. Health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Therapy Solutions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Trinity Health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3483" y="4879701"/>
            <a:ext cx="2514600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u="sng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REGION 2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AIM PT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Central Dakota PT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First Choice PT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Heart of America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0600" y="5225301"/>
            <a:ext cx="2514600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Sanford Occ. Health</a:t>
            </a:r>
            <a:endParaRPr lang="en-US" sz="1400" dirty="0">
              <a:solidFill>
                <a:prstClr val="white"/>
              </a:solidFill>
            </a:endParaRP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CHI St. Alexius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Therapy Solutions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Trinity Health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89067" y="3115065"/>
            <a:ext cx="2514600" cy="317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u="sng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REGION 3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Achieve Therapy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 err="1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Altru</a:t>
            </a: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 Health 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Blue Water </a:t>
            </a:r>
            <a:b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</a:b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   Therapy</a:t>
            </a:r>
            <a:endParaRPr lang="en-US" sz="1400" dirty="0">
              <a:solidFill>
                <a:prstClr val="black"/>
              </a:solidFill>
              <a:latin typeface="Century Gothic" pitchFamily="34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Central </a:t>
            </a:r>
            <a:r>
              <a:rPr lang="en-US" sz="1400" dirty="0" err="1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Dak</a:t>
            </a: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 PT</a:t>
            </a:r>
            <a:b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</a:b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CHI St Alexius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First Choice 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Heart of America</a:t>
            </a:r>
            <a:endParaRPr lang="en-US" sz="1400" dirty="0">
              <a:solidFill>
                <a:prstClr val="black"/>
              </a:solidFill>
              <a:latin typeface="Century Gothic" pitchFamily="34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Sanford Occ. </a:t>
            </a:r>
            <a:b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</a:b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   Health</a:t>
            </a:r>
            <a:endParaRPr lang="en-US" sz="1400" dirty="0">
              <a:solidFill>
                <a:prstClr val="black"/>
              </a:solidFill>
              <a:latin typeface="Century Gothic" pitchFamily="34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Trinity Health</a:t>
            </a:r>
            <a:endParaRPr lang="en-US" sz="1400" dirty="0">
              <a:solidFill>
                <a:prstClr val="black"/>
              </a:solidFill>
              <a:latin typeface="Century Gothic" pitchFamily="34" charset="0"/>
              <a:ea typeface="Calibri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74328" y="457200"/>
            <a:ext cx="2514600" cy="2180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u="sng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REGION 4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Achieve Therapy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 err="1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Altru</a:t>
            </a: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 Health 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srgbClr val="DDDDDD"/>
                </a:solidFill>
                <a:latin typeface="Century Gothic" pitchFamily="34" charset="0"/>
                <a:ea typeface="Calibri"/>
                <a:cs typeface="Times New Roman"/>
              </a:rPr>
              <a:t>Blue Water Therapy</a:t>
            </a:r>
            <a:endParaRPr lang="en-US" sz="1400" dirty="0">
              <a:solidFill>
                <a:prstClr val="black"/>
              </a:solidFill>
              <a:latin typeface="Century Gothic" pitchFamily="34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Essential Health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Riverview Healthcare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Sanford Occ. Health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40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Pro Rehab PT &amp; Occ.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0130" y="4933878"/>
            <a:ext cx="304800" cy="304800"/>
          </a:xfrm>
          <a:prstGeom prst="rect">
            <a:avLst/>
          </a:prstGeom>
          <a:solidFill>
            <a:srgbClr val="ED1C24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11283" y="4942277"/>
            <a:ext cx="3048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77687" y="495300"/>
            <a:ext cx="304800" cy="30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19408" y="3194960"/>
            <a:ext cx="304800" cy="304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0874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jbenedi\Desktop\SAFETY_CONF\SafetyRegionMap_20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" y="457200"/>
            <a:ext cx="7265988" cy="42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960" y="4956819"/>
            <a:ext cx="2891118" cy="171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u="sng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REGION 5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AIM  PT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St. Alexius CHI  Occ. Health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Sanford Occ. Health 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Therapy Solutions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5678" y="4953177"/>
            <a:ext cx="2514600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u="sng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REGION 6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AIM  PT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Fargo Ergonomics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First Choice PT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Heart of America MC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83632" y="5312154"/>
            <a:ext cx="251460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CHI St. Alexius 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Sanford Occ. Health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Therapy Solutions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Trinity Health</a:t>
            </a:r>
          </a:p>
          <a:p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97231" y="3265712"/>
            <a:ext cx="2514600" cy="341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u="sng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REGION 7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Achieve Therapy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AIM  PT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Blue Water</a:t>
            </a:r>
            <a:b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</a:b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   Therapy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Central Dakota PT</a:t>
            </a:r>
            <a:b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</a:b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CHI St. Alexius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 err="1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Essentia</a:t>
            </a: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 Health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Fargo Ergo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Heart of America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Mobility PLUS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Sanford Occ. </a:t>
            </a:r>
            <a:b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</a:b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   Health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0400" y="285756"/>
            <a:ext cx="2514600" cy="317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u="sng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REGION 8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Achieve Therapy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 err="1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Altru</a:t>
            </a: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 Health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Blue Water Therapy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Central Dakota PT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 err="1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Essentia</a:t>
            </a: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 Health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Fargo Ergo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Mobility PLUS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OSPTI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Pro Rehab</a:t>
            </a:r>
          </a:p>
          <a:p>
            <a:pPr marL="285750" indent="-285750">
              <a:lnSpc>
                <a:spcPct val="115000"/>
              </a:lnSpc>
              <a:buFont typeface="Arial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entury Gothic" pitchFamily="34" charset="0"/>
                <a:ea typeface="Calibri"/>
                <a:cs typeface="Times New Roman"/>
              </a:rPr>
              <a:t>Riverview Healthcare Sanford Occ. Health</a:t>
            </a:r>
          </a:p>
        </p:txBody>
      </p:sp>
      <p:sp>
        <p:nvSpPr>
          <p:cNvPr id="5" name="Rectangle 4"/>
          <p:cNvSpPr/>
          <p:nvPr/>
        </p:nvSpPr>
        <p:spPr>
          <a:xfrm>
            <a:off x="1594760" y="5007354"/>
            <a:ext cx="304800" cy="304800"/>
          </a:xfrm>
          <a:prstGeom prst="rect">
            <a:avLst/>
          </a:prstGeom>
          <a:solidFill>
            <a:srgbClr val="FFC91D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33478" y="5015753"/>
            <a:ext cx="3048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13759" y="323856"/>
            <a:ext cx="304800" cy="304800"/>
          </a:xfrm>
          <a:prstGeom prst="rect">
            <a:avLst/>
          </a:prstGeom>
          <a:solidFill>
            <a:srgbClr val="00B050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27572" y="3345607"/>
            <a:ext cx="304800" cy="304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2890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30994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89880" y="609600"/>
            <a:ext cx="54515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Ergonomic</a:t>
            </a:r>
            <a:b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Initiative Program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4400" dirty="0">
                <a:solidFill>
                  <a:srgbClr val="FFC91D"/>
                </a:solidFill>
                <a:latin typeface="Century Gothic" pitchFamily="34" charset="0"/>
                <a:cs typeface="Arial" pitchFamily="34" charset="0"/>
              </a:rPr>
              <a:t>Ergo Services</a:t>
            </a:r>
            <a:endParaRPr lang="en-US" sz="3600" dirty="0">
              <a:solidFill>
                <a:srgbClr val="FFC91D"/>
              </a:solidFill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429000" y="-199886"/>
            <a:ext cx="0" cy="7438886"/>
          </a:xfrm>
          <a:prstGeom prst="line">
            <a:avLst/>
          </a:prstGeom>
          <a:ln w="50800">
            <a:solidFill>
              <a:srgbClr val="FFC9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21256" y="1874693"/>
            <a:ext cx="6400799" cy="376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ea typeface="ＭＳ Ｐゴシック" pitchFamily="34" charset="-128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ea typeface="ＭＳ Ｐゴシック" pitchFamily="34" charset="-128"/>
            </a:endParaRPr>
          </a:p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Century Gothic" pitchFamily="34" charset="0"/>
              </a:rPr>
              <a:t>Assessments</a:t>
            </a:r>
          </a:p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Century Gothic" pitchFamily="34" charset="0"/>
              </a:rPr>
              <a:t>Educational Training</a:t>
            </a:r>
          </a:p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Century Gothic" pitchFamily="34" charset="0"/>
              </a:rPr>
              <a:t>Equipment Research</a:t>
            </a:r>
          </a:p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Century Gothic" pitchFamily="34" charset="0"/>
              </a:rPr>
              <a:t>Assist with Grant </a:t>
            </a:r>
          </a:p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Arial" pitchFamily="34" charset="0"/>
              <a:buChar char="•"/>
            </a:pPr>
            <a:endParaRPr lang="en-US" sz="3600" dirty="0">
              <a:solidFill>
                <a:prstClr val="white"/>
              </a:solidFill>
              <a:latin typeface="Cambria" pitchFamily="18" charset="0"/>
              <a:ea typeface="ＭＳ Ｐゴシック" pitchFamily="34" charset="-128"/>
            </a:endParaRPr>
          </a:p>
          <a:p>
            <a:pPr>
              <a:lnSpc>
                <a:spcPct val="150000"/>
              </a:lnSpc>
              <a:buClr>
                <a:srgbClr val="D96A28"/>
              </a:buClr>
            </a:pP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777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30994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89880" y="336177"/>
            <a:ext cx="54515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Ergonomic</a:t>
            </a:r>
            <a:b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Initiative Program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4400" dirty="0">
                <a:solidFill>
                  <a:srgbClr val="FFC91D"/>
                </a:solidFill>
                <a:latin typeface="Century Gothic" pitchFamily="34" charset="0"/>
                <a:cs typeface="Arial" pitchFamily="34" charset="0"/>
              </a:rPr>
              <a:t>Financial Assistance</a:t>
            </a:r>
            <a:endParaRPr lang="en-US" sz="3600" dirty="0">
              <a:solidFill>
                <a:srgbClr val="FFC91D"/>
              </a:solidFill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429000" y="-199886"/>
            <a:ext cx="0" cy="7438886"/>
          </a:xfrm>
          <a:prstGeom prst="line">
            <a:avLst/>
          </a:prstGeom>
          <a:ln w="50800">
            <a:solidFill>
              <a:srgbClr val="FFC9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86201" y="2232515"/>
            <a:ext cx="6400799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ea typeface="ＭＳ Ｐゴシック" pitchFamily="34" charset="-128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ea typeface="ＭＳ Ｐゴシック" pitchFamily="34" charset="-128"/>
            </a:endParaRPr>
          </a:p>
          <a:p>
            <a:pPr marL="285750" indent="-285750"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entury Gothic" pitchFamily="34" charset="0"/>
              </a:rPr>
              <a:t>3:1 Match</a:t>
            </a:r>
            <a:br>
              <a:rPr lang="en-US" sz="28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800" dirty="0">
                <a:solidFill>
                  <a:prstClr val="white"/>
                </a:solidFill>
                <a:latin typeface="Century Gothic" pitchFamily="34" charset="0"/>
              </a:rPr>
              <a:t>(WSI 75% : Employer 25%)</a:t>
            </a:r>
          </a:p>
          <a:p>
            <a:pPr marL="742950" lvl="1" indent="-285750"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entury Gothic" pitchFamily="34" charset="0"/>
              </a:rPr>
              <a:t>Direct Services</a:t>
            </a:r>
          </a:p>
          <a:p>
            <a:pPr marL="742950" lvl="1" indent="-285750"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entury Gothic" pitchFamily="34" charset="0"/>
              </a:rPr>
              <a:t>Indirect Services </a:t>
            </a:r>
          </a:p>
          <a:p>
            <a:pPr lvl="2">
              <a:buClr>
                <a:srgbClr val="FFC000"/>
              </a:buClr>
            </a:pPr>
            <a:endParaRPr lang="en-US" sz="1400" dirty="0">
              <a:solidFill>
                <a:prstClr val="white"/>
              </a:solidFill>
              <a:latin typeface="Century Gothic" pitchFamily="34" charset="0"/>
            </a:endParaRPr>
          </a:p>
          <a:p>
            <a:pPr marL="285750" indent="-285750"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entury Gothic" pitchFamily="34" charset="0"/>
              </a:rPr>
              <a:t>100% Reimbursement for </a:t>
            </a:r>
            <a:br>
              <a:rPr lang="en-US" sz="28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800" dirty="0">
                <a:solidFill>
                  <a:prstClr val="white"/>
                </a:solidFill>
                <a:latin typeface="Century Gothic" pitchFamily="34" charset="0"/>
              </a:rPr>
              <a:t>Educational Services</a:t>
            </a:r>
          </a:p>
          <a:p>
            <a:pPr>
              <a:lnSpc>
                <a:spcPct val="150000"/>
              </a:lnSpc>
              <a:buClr>
                <a:srgbClr val="D96A28"/>
              </a:buClr>
            </a:pP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6" y="6093797"/>
            <a:ext cx="1100644" cy="6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57402" y="6225825"/>
            <a:ext cx="12191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www.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2" y="6232072"/>
            <a:ext cx="60959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workforcesafety.com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425" y="2286000"/>
            <a:ext cx="4116301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itchFamily="34" charset="0"/>
              </a:rPr>
              <a:t>Partnering with WSI:</a:t>
            </a:r>
          </a:p>
          <a:p>
            <a:r>
              <a:rPr lang="en-US" sz="3200" dirty="0">
                <a:solidFill>
                  <a:schemeClr val="bg1"/>
                </a:solidFill>
                <a:latin typeface="Century Gothic" pitchFamily="34" charset="0"/>
              </a:rPr>
              <a:t>Improving Safety Performance and Reducing Costs</a:t>
            </a:r>
            <a:endParaRPr lang="en-US" sz="7200" dirty="0">
              <a:solidFill>
                <a:srgbClr val="D4C26E"/>
              </a:solidFill>
              <a:latin typeface="Century Goth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1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752600" y="1998345"/>
            <a:ext cx="708241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ea typeface="ＭＳ Ｐゴシック" pitchFamily="34" charset="-128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ea typeface="ＭＳ Ｐゴシック" pitchFamily="34" charset="-128"/>
            </a:endParaRPr>
          </a:p>
          <a:p>
            <a:pPr>
              <a:buClr>
                <a:srgbClr val="FFC91D"/>
              </a:buClr>
            </a:pPr>
            <a:r>
              <a:rPr lang="en-US" sz="2800" dirty="0">
                <a:solidFill>
                  <a:prstClr val="white"/>
                </a:solidFill>
                <a:latin typeface="Century Gothic" pitchFamily="34" charset="0"/>
              </a:rPr>
              <a:t>A proactive program designed </a:t>
            </a:r>
            <a:br>
              <a:rPr lang="en-US" sz="28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800" dirty="0">
                <a:solidFill>
                  <a:prstClr val="white"/>
                </a:solidFill>
                <a:latin typeface="Century Gothic" pitchFamily="34" charset="0"/>
              </a:rPr>
              <a:t>to reduce the frequency or </a:t>
            </a:r>
            <a:br>
              <a:rPr lang="en-US" sz="28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800" dirty="0">
                <a:solidFill>
                  <a:prstClr val="white"/>
                </a:solidFill>
                <a:latin typeface="Century Gothic" pitchFamily="34" charset="0"/>
              </a:rPr>
              <a:t>eliminate work-related MSDs</a:t>
            </a:r>
          </a:p>
          <a:p>
            <a:pPr>
              <a:buClr>
                <a:srgbClr val="D96A28"/>
              </a:buClr>
            </a:pPr>
            <a:endParaRPr lang="en-US" sz="1400" dirty="0">
              <a:solidFill>
                <a:prstClr val="white"/>
              </a:solidFill>
              <a:latin typeface="Century Gothic" pitchFamily="34" charset="0"/>
              <a:ea typeface="ＭＳ Ｐゴシック" pitchFamily="34" charset="-128"/>
            </a:endParaRPr>
          </a:p>
          <a:p>
            <a:pPr>
              <a:buClr>
                <a:srgbClr val="D96A28"/>
              </a:buClr>
            </a:pPr>
            <a:r>
              <a:rPr lang="en-US" sz="20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*  Available to all North Dakota employers </a:t>
            </a:r>
            <a:br>
              <a:rPr lang="en-US" sz="20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0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   who have a current WSI account that is</a:t>
            </a:r>
            <a:br>
              <a:rPr lang="en-US" sz="20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0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   in good standing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304800" y="2303930"/>
            <a:ext cx="9601200" cy="0"/>
          </a:xfrm>
          <a:prstGeom prst="line">
            <a:avLst/>
          </a:prstGeom>
          <a:ln w="50800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84157" y="1459951"/>
            <a:ext cx="6705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800" dirty="0">
                <a:solidFill>
                  <a:srgbClr val="262626"/>
                </a:solidFill>
                <a:latin typeface="Franklin Gothic Demi Cond" pitchFamily="34" charset="0"/>
                <a:ea typeface="ＭＳ Ｐゴシック" pitchFamily="34" charset="-128"/>
              </a:rPr>
            </a:br>
            <a:endParaRPr lang="en-US" sz="2800" dirty="0">
              <a:solidFill>
                <a:srgbClr val="262626"/>
              </a:solidFill>
              <a:latin typeface="Franklin Gothic Demi Cond" pitchFamily="34" charset="0"/>
              <a:ea typeface="ＭＳ Ｐゴシック" pitchFamily="34" charset="-128"/>
            </a:endParaRPr>
          </a:p>
          <a:p>
            <a:pPr marL="514350" indent="-514350">
              <a:buClr>
                <a:srgbClr val="ED1C24"/>
              </a:buClr>
              <a:buFont typeface="+mj-lt"/>
              <a:buAutoNum type="arabicParenR"/>
            </a:pPr>
            <a:r>
              <a:rPr lang="en-US" sz="2600" dirty="0">
                <a:solidFill>
                  <a:srgbClr val="262626"/>
                </a:solidFill>
                <a:latin typeface="Franklin Gothic Demi Cond" pitchFamily="34" charset="0"/>
              </a:rPr>
              <a:t>Employer submits EI application</a:t>
            </a:r>
            <a:br>
              <a:rPr lang="en-US" sz="26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600" dirty="0">
                <a:solidFill>
                  <a:srgbClr val="2C479E"/>
                </a:solidFill>
                <a:latin typeface="Franklin Gothic Demi Cond" pitchFamily="34" charset="0"/>
              </a:rPr>
              <a:t>http:www</a:t>
            </a:r>
          </a:p>
          <a:p>
            <a:pPr marL="514350" indent="-514350">
              <a:buClr>
                <a:srgbClr val="ED1C24"/>
              </a:buClr>
              <a:buFont typeface="+mj-lt"/>
              <a:buAutoNum type="arabicParenR"/>
            </a:pPr>
            <a:r>
              <a:rPr lang="en-US" sz="2600" dirty="0">
                <a:solidFill>
                  <a:srgbClr val="262626"/>
                </a:solidFill>
                <a:latin typeface="Franklin Gothic Demi Cond" pitchFamily="34" charset="0"/>
              </a:rPr>
              <a:t>Select a provider</a:t>
            </a:r>
          </a:p>
          <a:p>
            <a:pPr marL="514350" indent="-514350">
              <a:buClr>
                <a:srgbClr val="ED1C24"/>
              </a:buClr>
              <a:buFont typeface="+mj-lt"/>
              <a:buAutoNum type="arabicParenR"/>
            </a:pPr>
            <a:r>
              <a:rPr lang="en-US" sz="2600" dirty="0">
                <a:solidFill>
                  <a:srgbClr val="262626"/>
                </a:solidFill>
                <a:latin typeface="Franklin Gothic Demi Cond" pitchFamily="34" charset="0"/>
              </a:rPr>
              <a:t>Provider meets with employer</a:t>
            </a:r>
          </a:p>
          <a:p>
            <a:pPr marL="742950" lvl="1" indent="-285750">
              <a:buClr>
                <a:srgbClr val="2C479E"/>
              </a:buClr>
              <a:buFont typeface="Arial" pitchFamily="34" charset="0"/>
              <a:buChar char="•"/>
            </a:pPr>
            <a:r>
              <a:rPr lang="en-US" sz="2600" dirty="0">
                <a:solidFill>
                  <a:srgbClr val="262626"/>
                </a:solidFill>
                <a:latin typeface="Franklin Gothic Demi Cond" pitchFamily="34" charset="0"/>
              </a:rPr>
              <a:t>Develops plan</a:t>
            </a:r>
          </a:p>
          <a:p>
            <a:pPr marL="742950" lvl="1" indent="-285750">
              <a:buClr>
                <a:srgbClr val="2C479E"/>
              </a:buClr>
              <a:buFont typeface="Arial" pitchFamily="34" charset="0"/>
              <a:buChar char="•"/>
            </a:pPr>
            <a:r>
              <a:rPr lang="en-US" sz="2600" dirty="0">
                <a:solidFill>
                  <a:srgbClr val="262626"/>
                </a:solidFill>
                <a:latin typeface="Franklin Gothic Demi Cond" pitchFamily="34" charset="0"/>
              </a:rPr>
              <a:t>Provider implements plan…</a:t>
            </a:r>
            <a:br>
              <a:rPr lang="en-US" sz="2600" dirty="0">
                <a:solidFill>
                  <a:srgbClr val="262626"/>
                </a:solidFill>
                <a:latin typeface="Franklin Gothic Demi Cond" pitchFamily="34" charset="0"/>
              </a:rPr>
            </a:br>
            <a:r>
              <a:rPr lang="en-US" sz="2600" dirty="0">
                <a:solidFill>
                  <a:srgbClr val="262626"/>
                </a:solidFill>
                <a:latin typeface="Franklin Gothic Demi Cond" pitchFamily="34" charset="0"/>
              </a:rPr>
              <a:t>assessments, training, grant assistance, </a:t>
            </a:r>
            <a:r>
              <a:rPr lang="en-US" sz="2600" dirty="0" err="1">
                <a:solidFill>
                  <a:srgbClr val="262626"/>
                </a:solidFill>
                <a:latin typeface="Franklin Gothic Demi Cond" pitchFamily="34" charset="0"/>
              </a:rPr>
              <a:t>ect</a:t>
            </a:r>
            <a:r>
              <a:rPr lang="en-US" sz="2600" dirty="0">
                <a:solidFill>
                  <a:srgbClr val="262626"/>
                </a:solidFill>
                <a:latin typeface="Franklin Gothic Demi Cond" pitchFamily="34" charset="0"/>
              </a:rPr>
              <a:t>.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58669" y="2619525"/>
            <a:ext cx="3588123" cy="2257275"/>
            <a:chOff x="212912" y="2619525"/>
            <a:chExt cx="3588123" cy="2257275"/>
          </a:xfrm>
        </p:grpSpPr>
        <p:sp>
          <p:nvSpPr>
            <p:cNvPr id="30" name="TextBox 29"/>
            <p:cNvSpPr txBox="1"/>
            <p:nvPr/>
          </p:nvSpPr>
          <p:spPr>
            <a:xfrm>
              <a:off x="212912" y="2619525"/>
              <a:ext cx="24765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prstClr val="black"/>
                  </a:solidFill>
                  <a:latin typeface="Franklin Gothic Demi Cond" pitchFamily="34" charset="0"/>
                </a:rPr>
                <a:t>How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4118" y="3232463"/>
              <a:ext cx="35320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prstClr val="black"/>
                  </a:solidFill>
                  <a:latin typeface="Franklin Gothic Demi Cond" pitchFamily="34" charset="0"/>
                </a:rPr>
                <a:t>Does it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8941" y="3861137"/>
              <a:ext cx="35320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prstClr val="black"/>
                  </a:solidFill>
                  <a:latin typeface="Franklin Gothic Demi Cond" pitchFamily="34" charset="0"/>
                </a:rPr>
                <a:t>Work?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191000" y="2716306"/>
            <a:ext cx="35433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D1C24"/>
              </a:buClr>
            </a:pPr>
            <a:r>
              <a:rPr lang="en-US" sz="2600" dirty="0">
                <a:solidFill>
                  <a:srgbClr val="2C479E"/>
                </a:solidFill>
                <a:latin typeface="Franklin Gothic Demi Cond" pitchFamily="34" charset="0"/>
              </a:rPr>
              <a:t>workforcesafety.com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3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2" y="6038850"/>
            <a:ext cx="7162800" cy="8191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9525" y="6019800"/>
            <a:ext cx="9229725" cy="994887"/>
            <a:chOff x="-9525" y="6019800"/>
            <a:chExt cx="9229725" cy="994887"/>
          </a:xfrm>
        </p:grpSpPr>
        <p:grpSp>
          <p:nvGrpSpPr>
            <p:cNvPr id="4" name="Group 3"/>
            <p:cNvGrpSpPr/>
            <p:nvPr/>
          </p:nvGrpSpPr>
          <p:grpSpPr>
            <a:xfrm>
              <a:off x="-9525" y="6019800"/>
              <a:ext cx="1909763" cy="994887"/>
              <a:chOff x="-9525" y="6019800"/>
              <a:chExt cx="1909763" cy="99488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-9525" y="6019800"/>
                <a:ext cx="1909763" cy="994887"/>
              </a:xfrm>
              <a:prstGeom prst="rect">
                <a:avLst/>
              </a:prstGeom>
              <a:solidFill>
                <a:srgbClr val="2C4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C479E"/>
                  </a:solidFill>
                </a:endParaRPr>
              </a:p>
            </p:txBody>
          </p:sp>
          <p:pic>
            <p:nvPicPr>
              <p:cNvPr id="8" name="Picture 2" descr="C:\Users\ljbenedi\Desktop\WSI_Logos2014\2014_Logo\WSI-White-Logo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896" y="6093797"/>
                <a:ext cx="1100644" cy="638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1972627" y="6019800"/>
              <a:ext cx="7247573" cy="994887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C479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7402" y="6225825"/>
            <a:ext cx="12191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www.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2" y="6232072"/>
            <a:ext cx="60959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workforcesafety.com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092" y="266691"/>
            <a:ext cx="9120419" cy="5383573"/>
            <a:chOff x="8092" y="266691"/>
            <a:chExt cx="9120419" cy="538357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9" t="25585" r="58153" b="30162"/>
            <a:stretch/>
          </p:blipFill>
          <p:spPr bwMode="auto">
            <a:xfrm>
              <a:off x="8092" y="763304"/>
              <a:ext cx="9120419" cy="3263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" t="25643" r="83212" b="68898"/>
            <a:stretch/>
          </p:blipFill>
          <p:spPr bwMode="auto">
            <a:xfrm>
              <a:off x="126124" y="266691"/>
              <a:ext cx="3657600" cy="496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" t="22631" r="58232" b="23748"/>
            <a:stretch/>
          </p:blipFill>
          <p:spPr bwMode="auto">
            <a:xfrm>
              <a:off x="123422" y="1695956"/>
              <a:ext cx="8971601" cy="395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1824540" y="2802923"/>
            <a:ext cx="2401471" cy="1956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57600" y="-152400"/>
            <a:ext cx="5562600" cy="7167088"/>
            <a:chOff x="3657600" y="-152400"/>
            <a:chExt cx="5562600" cy="7167088"/>
          </a:xfrm>
        </p:grpSpPr>
        <p:sp>
          <p:nvSpPr>
            <p:cNvPr id="22" name="Rectangle 21"/>
            <p:cNvSpPr/>
            <p:nvPr/>
          </p:nvSpPr>
          <p:spPr>
            <a:xfrm>
              <a:off x="3657600" y="-152400"/>
              <a:ext cx="5562600" cy="71670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29" name="Picture 5" descr="C:\Users\ljbenedi\Desktop\A_SAFETY_CONF\Background\ERGO Backgrounds\ErgoApp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654" y="76200"/>
              <a:ext cx="5354417" cy="661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501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6" y="6013310"/>
            <a:ext cx="1100644" cy="6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232212" y="6158785"/>
            <a:ext cx="121919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www.</a:t>
            </a:r>
            <a:endParaRPr lang="en-US" sz="2000" i="1" dirty="0">
              <a:solidFill>
                <a:prstClr val="white">
                  <a:lumMod val="6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1802" y="6151585"/>
            <a:ext cx="609599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workforcesafety.com/employers/</a:t>
            </a:r>
            <a:r>
              <a:rPr lang="en-US" sz="2000" dirty="0" err="1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safetygrants</a:t>
            </a:r>
            <a:endParaRPr lang="en-US" sz="2000" i="1" dirty="0">
              <a:solidFill>
                <a:prstClr val="white">
                  <a:lumMod val="6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24118"/>
            <a:ext cx="9144000" cy="1615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prstClr val="white"/>
                </a:solidFill>
                <a:latin typeface="Franklin Gothic Demi Cond" pitchFamily="34" charset="0"/>
              </a:rPr>
              <a:t>ERGONOMIC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290918"/>
            <a:ext cx="9144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Franklin Gothic Demi Cond" pitchFamily="34" charset="0"/>
              </a:rPr>
              <a:t>GRANT PROGRAM</a:t>
            </a:r>
          </a:p>
        </p:txBody>
      </p:sp>
    </p:spTree>
    <p:extLst>
      <p:ext uri="{BB962C8B-B14F-4D97-AF65-F5344CB8AC3E}">
        <p14:creationId xmlns:p14="http://schemas.microsoft.com/office/powerpoint/2010/main" val="670043228"/>
      </p:ext>
    </p:extLst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30994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738615" y="687814"/>
            <a:ext cx="54515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Ergonomic</a:t>
            </a:r>
            <a:b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Grant Program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4400" dirty="0">
                <a:solidFill>
                  <a:srgbClr val="FFC91D"/>
                </a:solidFill>
                <a:latin typeface="Century Gothic" pitchFamily="34" charset="0"/>
                <a:cs typeface="Arial" pitchFamily="34" charset="0"/>
              </a:rPr>
              <a:t>What Is It?</a:t>
            </a:r>
            <a:endParaRPr lang="en-US" sz="3600" dirty="0">
              <a:solidFill>
                <a:srgbClr val="FFC91D"/>
              </a:solidFill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429000" y="-199886"/>
            <a:ext cx="0" cy="7438886"/>
          </a:xfrm>
          <a:prstGeom prst="line">
            <a:avLst/>
          </a:prstGeom>
          <a:ln w="50800">
            <a:solidFill>
              <a:srgbClr val="FFC9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33800" y="2383167"/>
            <a:ext cx="5335135" cy="2874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Grant program associated 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with the EI Program 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pPr marL="514350" indent="-51435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Provides financial assistance 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to ND employers to assist with 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the purchase of ergonomic 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equipment</a:t>
            </a:r>
          </a:p>
          <a:p>
            <a:pPr>
              <a:spcBef>
                <a:spcPct val="20000"/>
              </a:spcBef>
              <a:buClr>
                <a:srgbClr val="FFCC00"/>
              </a:buClr>
              <a:defRPr/>
            </a:pPr>
            <a:endParaRPr lang="en-US" sz="2400" dirty="0">
              <a:solidFill>
                <a:prstClr val="white"/>
              </a:solidFill>
              <a:latin typeface="Century Goth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23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30994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89880" y="717177"/>
            <a:ext cx="54515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Ergonomic</a:t>
            </a:r>
            <a:b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Grant Program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4400" dirty="0">
                <a:solidFill>
                  <a:srgbClr val="FFC91D"/>
                </a:solidFill>
                <a:latin typeface="Century Gothic" pitchFamily="34" charset="0"/>
                <a:cs typeface="Arial" pitchFamily="34" charset="0"/>
              </a:rPr>
              <a:t>Who is Eligible?</a:t>
            </a:r>
            <a:endParaRPr lang="en-US" sz="3600" dirty="0">
              <a:solidFill>
                <a:srgbClr val="FFC91D"/>
              </a:solidFill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429000" y="-199886"/>
            <a:ext cx="0" cy="7438886"/>
          </a:xfrm>
          <a:prstGeom prst="line">
            <a:avLst/>
          </a:prstGeom>
          <a:ln w="50800">
            <a:solidFill>
              <a:srgbClr val="FFC9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885416" y="2514600"/>
            <a:ext cx="6400800" cy="28194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Employers who have 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participated in the Ergo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Initiative Program</a:t>
            </a:r>
          </a:p>
          <a:p>
            <a:pPr marL="457200" indent="-457200">
              <a:spcBef>
                <a:spcPct val="20000"/>
              </a:spcBef>
              <a:buClr>
                <a:srgbClr val="FFCC00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Active account that is in 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good standing with WSI for 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at least one year</a:t>
            </a:r>
          </a:p>
          <a:p>
            <a:pPr>
              <a:spcBef>
                <a:spcPct val="20000"/>
              </a:spcBef>
              <a:buClr>
                <a:srgbClr val="FFCC00"/>
              </a:buClr>
              <a:defRPr/>
            </a:pPr>
            <a:endParaRPr lang="en-US" sz="2000" dirty="0">
              <a:solidFill>
                <a:prstClr val="white"/>
              </a:solidFill>
              <a:latin typeface="Century Goth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20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30994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612556" y="609600"/>
            <a:ext cx="56838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Ergonomic</a:t>
            </a:r>
            <a:b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Grant Program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4200" dirty="0">
                <a:solidFill>
                  <a:srgbClr val="FFC91D"/>
                </a:solidFill>
                <a:latin typeface="Century Gothic" pitchFamily="34" charset="0"/>
                <a:cs typeface="Arial" pitchFamily="34" charset="0"/>
              </a:rPr>
              <a:t>Financial Assistance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429000" y="-199886"/>
            <a:ext cx="0" cy="7438886"/>
          </a:xfrm>
          <a:prstGeom prst="line">
            <a:avLst/>
          </a:prstGeom>
          <a:ln w="50800">
            <a:solidFill>
              <a:srgbClr val="FFC9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637962" y="2133600"/>
            <a:ext cx="5353638" cy="305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Elephant" pitchFamily="18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Elephant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Elephant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Elephant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Elephan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phan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phan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phan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phant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Arial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latin typeface="Century Gothic" pitchFamily="34" charset="0"/>
              </a:rPr>
              <a:t>Award amount is based on </a:t>
            </a:r>
            <a:br>
              <a:rPr lang="en-US" sz="2600" dirty="0"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2600" dirty="0">
                <a:solidFill>
                  <a:srgbClr val="FFFFFF"/>
                </a:solidFill>
                <a:latin typeface="Century Gothic" pitchFamily="34" charset="0"/>
              </a:rPr>
              <a:t>std. premium for the last </a:t>
            </a:r>
            <a:br>
              <a:rPr lang="en-US" sz="2600" dirty="0"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2600" dirty="0">
                <a:solidFill>
                  <a:srgbClr val="FFFFFF"/>
                </a:solidFill>
                <a:latin typeface="Century Gothic" pitchFamily="34" charset="0"/>
              </a:rPr>
              <a:t>completed premium year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Arial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latin typeface="Century Gothic" pitchFamily="34" charset="0"/>
              </a:rPr>
              <a:t>3:1 match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buChar char="§"/>
            </a:pPr>
            <a:r>
              <a:rPr lang="en-US" sz="2600" dirty="0">
                <a:solidFill>
                  <a:srgbClr val="FFFFFF"/>
                </a:solidFill>
                <a:latin typeface="Century Gothic" pitchFamily="34" charset="0"/>
              </a:rPr>
              <a:t>WSI contributing 75%, up </a:t>
            </a:r>
            <a:br>
              <a:rPr lang="en-US" sz="2600" dirty="0"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2600" dirty="0">
                <a:solidFill>
                  <a:srgbClr val="FFFFFF"/>
                </a:solidFill>
                <a:latin typeface="Century Gothic" pitchFamily="34" charset="0"/>
              </a:rPr>
              <a:t>to the maximum award </a:t>
            </a:r>
            <a:br>
              <a:rPr lang="en-US" sz="2600" dirty="0">
                <a:solidFill>
                  <a:srgbClr val="FFFFFF"/>
                </a:solidFill>
                <a:latin typeface="Century Gothic" pitchFamily="34" charset="0"/>
              </a:rPr>
            </a:br>
            <a:r>
              <a:rPr lang="en-US" sz="2600" dirty="0">
                <a:solidFill>
                  <a:srgbClr val="FFFFFF"/>
                </a:solidFill>
                <a:latin typeface="Century Gothic" pitchFamily="34" charset="0"/>
              </a:rPr>
              <a:t>amount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7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30994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612556" y="457200"/>
            <a:ext cx="56838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Ergonomic</a:t>
            </a:r>
            <a:b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8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Grant Program</a:t>
            </a:r>
            <a:b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4200" dirty="0">
                <a:solidFill>
                  <a:srgbClr val="FFC91D"/>
                </a:solidFill>
                <a:latin typeface="Century Gothic" pitchFamily="34" charset="0"/>
                <a:cs typeface="Arial" pitchFamily="34" charset="0"/>
              </a:rPr>
              <a:t>Grant Awards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429000" y="-199886"/>
            <a:ext cx="0" cy="7438886"/>
          </a:xfrm>
          <a:prstGeom prst="line">
            <a:avLst/>
          </a:prstGeom>
          <a:ln w="50800">
            <a:solidFill>
              <a:srgbClr val="FFC9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33800" y="2133600"/>
            <a:ext cx="312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white"/>
                </a:solidFill>
                <a:latin typeface="Century Gothic" pitchFamily="34" charset="0"/>
              </a:rPr>
              <a:t>Premium Size</a:t>
            </a:r>
          </a:p>
          <a:p>
            <a:br>
              <a:rPr lang="en-US" sz="6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$250 - $5,000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$5,001 - $20,000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$20,001 - $50,000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$50,001 - $150,000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$150,001 - $300,000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$300,001 &amp; above</a:t>
            </a:r>
          </a:p>
          <a:p>
            <a:endParaRPr lang="en-US" sz="28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6625" y="2115688"/>
            <a:ext cx="2286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white"/>
                </a:solidFill>
                <a:latin typeface="Century Gothic" pitchFamily="34" charset="0"/>
              </a:rPr>
              <a:t>Grant Award</a:t>
            </a:r>
          </a:p>
          <a:p>
            <a:pPr algn="ctr"/>
            <a:br>
              <a:rPr lang="en-US" sz="600" dirty="0">
                <a:solidFill>
                  <a:prstClr val="white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srgbClr val="FFC91D"/>
                </a:solidFill>
                <a:latin typeface="Century Gothic" pitchFamily="34" charset="0"/>
              </a:rPr>
              <a:t>$5,000</a:t>
            </a:r>
          </a:p>
          <a:p>
            <a:pPr algn="ctr"/>
            <a:br>
              <a:rPr lang="en-US" sz="600" dirty="0">
                <a:solidFill>
                  <a:srgbClr val="FFC91D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srgbClr val="FFC91D"/>
                </a:solidFill>
                <a:latin typeface="Century Gothic" pitchFamily="34" charset="0"/>
              </a:rPr>
              <a:t>$10,000</a:t>
            </a:r>
          </a:p>
          <a:p>
            <a:pPr algn="ctr"/>
            <a:br>
              <a:rPr lang="en-US" sz="600" dirty="0">
                <a:solidFill>
                  <a:srgbClr val="FFC91D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srgbClr val="FFC91D"/>
                </a:solidFill>
                <a:latin typeface="Century Gothic" pitchFamily="34" charset="0"/>
              </a:rPr>
              <a:t>$15,000</a:t>
            </a:r>
          </a:p>
          <a:p>
            <a:pPr algn="ctr"/>
            <a:br>
              <a:rPr lang="en-US" sz="600" dirty="0">
                <a:solidFill>
                  <a:srgbClr val="FFC91D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srgbClr val="FFC91D"/>
                </a:solidFill>
                <a:latin typeface="Century Gothic" pitchFamily="34" charset="0"/>
              </a:rPr>
              <a:t>$20,000</a:t>
            </a:r>
            <a:br>
              <a:rPr lang="en-US" sz="2400" dirty="0">
                <a:solidFill>
                  <a:srgbClr val="FFC91D"/>
                </a:solidFill>
                <a:latin typeface="Century Gothic" pitchFamily="34" charset="0"/>
              </a:rPr>
            </a:br>
            <a:endParaRPr lang="en-US" sz="600" dirty="0">
              <a:solidFill>
                <a:srgbClr val="FFC91D"/>
              </a:solidFill>
              <a:latin typeface="Century Gothic" pitchFamily="34" charset="0"/>
            </a:endParaRPr>
          </a:p>
          <a:p>
            <a:pPr algn="ctr"/>
            <a:r>
              <a:rPr lang="en-US" sz="2400" dirty="0">
                <a:solidFill>
                  <a:srgbClr val="FFC91D"/>
                </a:solidFill>
                <a:latin typeface="Century Gothic" pitchFamily="34" charset="0"/>
              </a:rPr>
              <a:t>$30,000</a:t>
            </a:r>
            <a:br>
              <a:rPr lang="en-US" sz="2400" dirty="0">
                <a:solidFill>
                  <a:srgbClr val="FFC91D"/>
                </a:solidFill>
                <a:latin typeface="Century Gothic" pitchFamily="34" charset="0"/>
              </a:rPr>
            </a:br>
            <a:endParaRPr lang="en-US" sz="600" dirty="0">
              <a:solidFill>
                <a:srgbClr val="FFC91D"/>
              </a:solidFill>
              <a:latin typeface="Century Gothic" pitchFamily="34" charset="0"/>
            </a:endParaRPr>
          </a:p>
          <a:p>
            <a:pPr algn="ctr"/>
            <a:r>
              <a:rPr lang="en-US" sz="2400" dirty="0">
                <a:solidFill>
                  <a:srgbClr val="FFC91D"/>
                </a:solidFill>
                <a:latin typeface="Century Gothic" pitchFamily="34" charset="0"/>
              </a:rPr>
              <a:t>$50,000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18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2" y="6038850"/>
            <a:ext cx="7162800" cy="8191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9525" y="6019800"/>
            <a:ext cx="9229725" cy="994887"/>
            <a:chOff x="-9525" y="6019800"/>
            <a:chExt cx="9229725" cy="994887"/>
          </a:xfrm>
        </p:grpSpPr>
        <p:grpSp>
          <p:nvGrpSpPr>
            <p:cNvPr id="4" name="Group 3"/>
            <p:cNvGrpSpPr/>
            <p:nvPr/>
          </p:nvGrpSpPr>
          <p:grpSpPr>
            <a:xfrm>
              <a:off x="-9525" y="6019800"/>
              <a:ext cx="1909763" cy="994887"/>
              <a:chOff x="-9525" y="6019800"/>
              <a:chExt cx="1909763" cy="99488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-9525" y="6019800"/>
                <a:ext cx="1909763" cy="994887"/>
              </a:xfrm>
              <a:prstGeom prst="rect">
                <a:avLst/>
              </a:prstGeom>
              <a:solidFill>
                <a:srgbClr val="2C4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C479E"/>
                  </a:solidFill>
                </a:endParaRPr>
              </a:p>
            </p:txBody>
          </p:sp>
          <p:pic>
            <p:nvPicPr>
              <p:cNvPr id="8" name="Picture 2" descr="C:\Users\ljbenedi\Desktop\WSI_Logos2014\2014_Logo\WSI-White-Logo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896" y="6093797"/>
                <a:ext cx="1100644" cy="638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1972627" y="6019800"/>
              <a:ext cx="7247573" cy="994887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C479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7402" y="6225825"/>
            <a:ext cx="12191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www.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2" y="6232072"/>
            <a:ext cx="60959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workforcesafety.com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092" y="266691"/>
            <a:ext cx="9120419" cy="5383573"/>
            <a:chOff x="8092" y="266691"/>
            <a:chExt cx="9120419" cy="538357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9" t="25585" r="58153" b="30162"/>
            <a:stretch/>
          </p:blipFill>
          <p:spPr bwMode="auto">
            <a:xfrm>
              <a:off x="8092" y="763304"/>
              <a:ext cx="9120419" cy="3263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" t="25643" r="83212" b="68898"/>
            <a:stretch/>
          </p:blipFill>
          <p:spPr bwMode="auto">
            <a:xfrm>
              <a:off x="126124" y="266691"/>
              <a:ext cx="3657600" cy="496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" t="22631" r="58232" b="23748"/>
            <a:stretch/>
          </p:blipFill>
          <p:spPr bwMode="auto">
            <a:xfrm>
              <a:off x="123422" y="1695956"/>
              <a:ext cx="8971601" cy="395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2034746" y="4003589"/>
            <a:ext cx="1688757" cy="189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57600" y="-152400"/>
            <a:ext cx="5562600" cy="7446891"/>
            <a:chOff x="3657600" y="-152400"/>
            <a:chExt cx="5562600" cy="7446891"/>
          </a:xfrm>
        </p:grpSpPr>
        <p:sp>
          <p:nvSpPr>
            <p:cNvPr id="22" name="Rectangle 21"/>
            <p:cNvSpPr/>
            <p:nvPr/>
          </p:nvSpPr>
          <p:spPr>
            <a:xfrm>
              <a:off x="3657600" y="-152400"/>
              <a:ext cx="5562600" cy="71670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 descr="C:\Users\ljbenedi\Desktop\A_SAFETY_CONF\Background\ERGO Backgrounds\Request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7929" y="76200"/>
              <a:ext cx="5357608" cy="7218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6183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6" y="6093797"/>
            <a:ext cx="1100644" cy="6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0501" y="688024"/>
            <a:ext cx="4953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  <a:latin typeface="Franklin Gothic Demi Cond" pitchFamily="34" charset="0"/>
              </a:rPr>
              <a:t>ERGONOMIC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0501" y="1284379"/>
            <a:ext cx="4953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  <a:latin typeface="Franklin Gothic Demi Cond" pitchFamily="34" charset="0"/>
              </a:rPr>
              <a:t>INITIATIVE/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501" y="1889969"/>
            <a:ext cx="4953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  <a:latin typeface="Franklin Gothic Demi Cond" pitchFamily="34" charset="0"/>
              </a:rPr>
              <a:t>GRANT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2743" y="2489357"/>
            <a:ext cx="4953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  <a:latin typeface="Franklin Gothic Demi Cond" pitchFamily="34" charset="0"/>
              </a:rPr>
              <a:t>PROGRAM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" y="3422876"/>
            <a:ext cx="4191000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Randy Wegge</a:t>
            </a:r>
          </a:p>
          <a:p>
            <a:r>
              <a:rPr lang="en-US" sz="2400" dirty="0">
                <a:solidFill>
                  <a:prstClr val="white"/>
                </a:solidFill>
                <a:latin typeface="Century Gothic" pitchFamily="34" charset="0"/>
              </a:rPr>
              <a:t>LC Program Specialist</a:t>
            </a:r>
            <a:br>
              <a:rPr lang="en-US" sz="2400" dirty="0">
                <a:solidFill>
                  <a:prstClr val="white"/>
                </a:solidFill>
                <a:latin typeface="Century Gothic" pitchFamily="34" charset="0"/>
              </a:rPr>
            </a:br>
            <a:endParaRPr lang="en-US" sz="1200" dirty="0">
              <a:solidFill>
                <a:prstClr val="white"/>
              </a:solidFill>
              <a:latin typeface="Century Gothic" pitchFamily="34" charset="0"/>
            </a:endParaRPr>
          </a:p>
          <a:p>
            <a:r>
              <a:rPr lang="en-US" sz="2000" dirty="0">
                <a:solidFill>
                  <a:prstClr val="white"/>
                </a:solidFill>
                <a:latin typeface="Century Gothic" pitchFamily="34" charset="0"/>
              </a:rPr>
              <a:t>Phone:  701-328-6006</a:t>
            </a:r>
            <a:br>
              <a:rPr lang="en-US" sz="2000" dirty="0">
                <a:solidFill>
                  <a:prstClr val="white"/>
                </a:solidFill>
                <a:latin typeface="Century Gothic" pitchFamily="34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</a:endParaRPr>
          </a:p>
          <a:p>
            <a:r>
              <a:rPr lang="en-US" sz="2000" dirty="0">
                <a:solidFill>
                  <a:prstClr val="white"/>
                </a:solidFill>
                <a:latin typeface="Century Gothic" pitchFamily="34" charset="0"/>
              </a:rPr>
              <a:t>Email:  rwegge@nd.gov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32212" y="6305490"/>
            <a:ext cx="121919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www.</a:t>
            </a:r>
            <a:endParaRPr lang="en-US" sz="2000" i="1" dirty="0">
              <a:solidFill>
                <a:prstClr val="white">
                  <a:lumMod val="6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71802" y="6298290"/>
            <a:ext cx="609599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workforcesafety.com/employers/</a:t>
            </a:r>
            <a:r>
              <a:rPr lang="en-US" sz="2000" dirty="0" err="1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safetygrants</a:t>
            </a:r>
            <a:endParaRPr lang="en-US" sz="2000" i="1" dirty="0">
              <a:solidFill>
                <a:prstClr val="white">
                  <a:lumMod val="65000"/>
                </a:prstClr>
              </a:solidFill>
              <a:latin typeface="Century Goth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2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6" y="6093797"/>
            <a:ext cx="1100644" cy="6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3896" y="1522025"/>
            <a:ext cx="7734304" cy="20928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prstClr val="white"/>
                </a:solidFill>
                <a:latin typeface="Franklin Gothic Demi Cond" pitchFamily="34" charset="0"/>
              </a:rPr>
              <a:t>QUESTIONS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00" y="6305490"/>
            <a:ext cx="121919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www.</a:t>
            </a:r>
            <a:endParaRPr lang="en-US" sz="2000" i="1" dirty="0">
              <a:solidFill>
                <a:prstClr val="white">
                  <a:lumMod val="6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6990" y="6298290"/>
            <a:ext cx="609599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workforcesafety.com/employers/</a:t>
            </a:r>
            <a:r>
              <a:rPr lang="en-US" sz="2000" dirty="0" err="1">
                <a:solidFill>
                  <a:prstClr val="white">
                    <a:lumMod val="65000"/>
                  </a:prstClr>
                </a:solidFill>
                <a:latin typeface="Century Gothic" pitchFamily="34" charset="0"/>
              </a:rPr>
              <a:t>safetygrants</a:t>
            </a:r>
            <a:endParaRPr lang="en-US" sz="2000" i="1" dirty="0">
              <a:solidFill>
                <a:prstClr val="white">
                  <a:lumMod val="65000"/>
                </a:prstClr>
              </a:solidFill>
              <a:latin typeface="Century Goth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85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83632" y="-28576"/>
            <a:ext cx="7256622" cy="690753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C479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7624" y="5867400"/>
            <a:ext cx="2379824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59036" y="381000"/>
            <a:ext cx="5451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WSI Loss Control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Safety &amp; Education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5356" y="1676400"/>
            <a:ext cx="576004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Safety Management Program (SMP)</a:t>
            </a:r>
            <a:endParaRPr lang="en-US" sz="22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Safety Action Menu (SAM)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Safety Consultation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Loss Control Assessments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endParaRPr lang="en-US" sz="4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Learning Management System (LMS)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55356" y="4091057"/>
            <a:ext cx="5988644" cy="1890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Video Resource Library</a:t>
            </a:r>
            <a:endParaRPr lang="en-US" sz="22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OSHA 10 Hour Online Training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Ergonomic </a:t>
            </a:r>
            <a:r>
              <a:rPr lang="en-US" sz="220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Initiative Grant</a:t>
            </a: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D96A28"/>
              </a:buClr>
            </a:pP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7624" y="5888831"/>
            <a:ext cx="2332201" cy="994887"/>
            <a:chOff x="-17624" y="5888831"/>
            <a:chExt cx="2332201" cy="994887"/>
          </a:xfrm>
        </p:grpSpPr>
        <p:sp>
          <p:nvSpPr>
            <p:cNvPr id="6" name="Rectangle 5"/>
            <p:cNvSpPr/>
            <p:nvPr/>
          </p:nvSpPr>
          <p:spPr>
            <a:xfrm>
              <a:off x="-17624" y="5888831"/>
              <a:ext cx="2332201" cy="994887"/>
            </a:xfrm>
            <a:prstGeom prst="rect">
              <a:avLst/>
            </a:prstGeom>
            <a:solidFill>
              <a:srgbClr val="2C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C479E"/>
                </a:solidFill>
              </a:endParaRPr>
            </a:p>
          </p:txBody>
        </p:sp>
        <p:pic>
          <p:nvPicPr>
            <p:cNvPr id="7" name="Picture 2" descr="C:\Users\ljbenedi\Desktop\WSI_Logos2014\2014_Logo\WSI-White-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27" y="5957888"/>
              <a:ext cx="1338860" cy="7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-160124" y="-63313"/>
            <a:ext cx="3436724" cy="5895087"/>
            <a:chOff x="-160124" y="-63313"/>
            <a:chExt cx="3436724" cy="5895087"/>
          </a:xfrm>
        </p:grpSpPr>
        <p:pic>
          <p:nvPicPr>
            <p:cNvPr id="1026" name="Picture 2" descr="C:\Users\ljbenedi\Desktop\A_SAFETY_CONF\68359677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2" r="60025"/>
            <a:stretch/>
          </p:blipFill>
          <p:spPr bwMode="auto">
            <a:xfrm>
              <a:off x="-160124" y="-63313"/>
              <a:ext cx="2462826" cy="589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ljbenedi\Desktop\A_SAFETY_CONF\LaVal\68359677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323" y="226126"/>
              <a:ext cx="1223277" cy="1620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09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611453" y="1311778"/>
            <a:ext cx="1552575" cy="446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2C76BC"/>
                </a:solidFill>
                <a:latin typeface="Century Gothic" pitchFamily="34" charset="0"/>
              </a:rPr>
              <a:t>REGION #1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Century Gothic" pitchFamily="34" charset="0"/>
              </a:rPr>
              <a:t>   Williston</a:t>
            </a:r>
            <a:br>
              <a:rPr lang="en-US" sz="1200" dirty="0">
                <a:solidFill>
                  <a:prstClr val="white"/>
                </a:solidFill>
                <a:latin typeface="Century Gothic" pitchFamily="34" charset="0"/>
              </a:rPr>
            </a:br>
            <a:endParaRPr lang="en-US" sz="500" b="1" dirty="0">
              <a:solidFill>
                <a:srgbClr val="39B54A"/>
              </a:solidFill>
              <a:latin typeface="Century Gothic" pitchFamily="34" charset="0"/>
            </a:endParaRPr>
          </a:p>
          <a:p>
            <a:pPr lvl="0"/>
            <a:r>
              <a:rPr lang="en-US" sz="1600" b="1" dirty="0">
                <a:solidFill>
                  <a:srgbClr val="39B54A"/>
                </a:solidFill>
                <a:latin typeface="Century Gothic" pitchFamily="34" charset="0"/>
              </a:rPr>
              <a:t>REGION #2</a:t>
            </a:r>
            <a:endParaRPr lang="en-US" sz="1200" b="1" dirty="0">
              <a:solidFill>
                <a:srgbClr val="39B54A"/>
              </a:solidFill>
              <a:latin typeface="Century Gothic" pitchFamily="34" charset="0"/>
            </a:endParaRPr>
          </a:p>
          <a:p>
            <a:pPr lvl="0"/>
            <a:r>
              <a:rPr lang="en-US" sz="1200" dirty="0">
                <a:solidFill>
                  <a:prstClr val="white"/>
                </a:solidFill>
                <a:latin typeface="Century Gothic" pitchFamily="34" charset="0"/>
              </a:rPr>
              <a:t>   Minot</a:t>
            </a:r>
            <a:br>
              <a:rPr lang="en-US" sz="1200" dirty="0">
                <a:solidFill>
                  <a:prstClr val="white"/>
                </a:solidFill>
                <a:latin typeface="Century Gothic" pitchFamily="34" charset="0"/>
              </a:rPr>
            </a:br>
            <a:endParaRPr lang="en-US" sz="600" b="1" dirty="0">
              <a:solidFill>
                <a:srgbClr val="39B54A"/>
              </a:solidFill>
              <a:latin typeface="Century Gothic" pitchFamily="34" charset="0"/>
            </a:endParaRPr>
          </a:p>
          <a:p>
            <a:pPr lvl="0"/>
            <a:r>
              <a:rPr lang="en-US" sz="1600" b="1" dirty="0">
                <a:solidFill>
                  <a:srgbClr val="BE4C9C"/>
                </a:solidFill>
                <a:latin typeface="Century Gothic" pitchFamily="34" charset="0"/>
              </a:rPr>
              <a:t>REGION # 3</a:t>
            </a:r>
            <a:r>
              <a:rPr lang="en-US" sz="1400" b="1" dirty="0">
                <a:solidFill>
                  <a:prstClr val="white"/>
                </a:solidFill>
                <a:latin typeface="Century Gothic" pitchFamily="34" charset="0"/>
              </a:rPr>
              <a:t> </a:t>
            </a:r>
          </a:p>
          <a:p>
            <a:pPr lvl="0"/>
            <a:r>
              <a:rPr lang="en-US" sz="1200" dirty="0">
                <a:solidFill>
                  <a:prstClr val="white"/>
                </a:solidFill>
                <a:latin typeface="Century Gothic" pitchFamily="34" charset="0"/>
              </a:rPr>
              <a:t>   Devils Lake</a:t>
            </a:r>
            <a:br>
              <a:rPr lang="en-US" sz="1200" dirty="0">
                <a:solidFill>
                  <a:prstClr val="white"/>
                </a:solidFill>
                <a:latin typeface="Century Gothic" pitchFamily="34" charset="0"/>
              </a:rPr>
            </a:br>
            <a:endParaRPr lang="en-US" sz="600" b="1" dirty="0">
              <a:solidFill>
                <a:srgbClr val="39B54A"/>
              </a:solidFill>
              <a:latin typeface="Century Gothic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1600" b="1" dirty="0">
                <a:solidFill>
                  <a:srgbClr val="CBC6C9"/>
                </a:solidFill>
                <a:latin typeface="Century Gothic" pitchFamily="34" charset="0"/>
              </a:rPr>
              <a:t>REGION # 4</a:t>
            </a:r>
          </a:p>
          <a:p>
            <a:pPr lvl="0"/>
            <a:r>
              <a:rPr lang="en-US" sz="1200" b="0" dirty="0">
                <a:solidFill>
                  <a:schemeClr val="bg1"/>
                </a:solidFill>
                <a:latin typeface="Century Gothic" pitchFamily="34" charset="0"/>
              </a:rPr>
              <a:t>   Grand Forks</a:t>
            </a:r>
            <a:br>
              <a:rPr lang="en-US" sz="1200" b="0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sz="800" b="1" dirty="0">
              <a:solidFill>
                <a:srgbClr val="39B54A"/>
              </a:solidFill>
              <a:latin typeface="Century Gothic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FCEE21"/>
                </a:solidFill>
                <a:latin typeface="Century Gothic" pitchFamily="34" charset="0"/>
              </a:rPr>
              <a:t>REGION # 5</a:t>
            </a:r>
          </a:p>
          <a:p>
            <a:pPr lvl="0"/>
            <a:r>
              <a:rPr lang="en-US" sz="1200" b="0" dirty="0">
                <a:solidFill>
                  <a:schemeClr val="bg1"/>
                </a:solidFill>
                <a:latin typeface="Century Gothic" pitchFamily="34" charset="0"/>
              </a:rPr>
              <a:t>   Fargo</a:t>
            </a:r>
            <a:br>
              <a:rPr lang="en-US" sz="1200" b="0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sz="600" b="1" dirty="0">
              <a:solidFill>
                <a:srgbClr val="39B54A"/>
              </a:solidFill>
              <a:latin typeface="Century Gothic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1600" b="1" dirty="0">
                <a:solidFill>
                  <a:srgbClr val="EC1D49"/>
                </a:solidFill>
                <a:latin typeface="Century Gothic" pitchFamily="34" charset="0"/>
              </a:rPr>
              <a:t>REGION # 6</a:t>
            </a:r>
          </a:p>
          <a:p>
            <a:pPr lvl="0"/>
            <a:r>
              <a:rPr lang="en-US" sz="1200" b="0" dirty="0">
                <a:solidFill>
                  <a:schemeClr val="bg1"/>
                </a:solidFill>
                <a:latin typeface="Century Gothic" pitchFamily="34" charset="0"/>
              </a:rPr>
              <a:t>   Jamestown</a:t>
            </a:r>
            <a:br>
              <a:rPr lang="en-US" sz="1200" b="0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sz="600" b="1" dirty="0">
              <a:solidFill>
                <a:srgbClr val="39B54A"/>
              </a:solidFill>
              <a:latin typeface="Century Gothic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1600" b="1" dirty="0">
                <a:solidFill>
                  <a:srgbClr val="8553A2"/>
                </a:solidFill>
                <a:latin typeface="Century Gothic" pitchFamily="34" charset="0"/>
              </a:rPr>
              <a:t>REGION # 7</a:t>
            </a:r>
          </a:p>
          <a:p>
            <a:pPr lvl="0"/>
            <a:r>
              <a:rPr lang="en-US" sz="1200" b="0" dirty="0">
                <a:solidFill>
                  <a:schemeClr val="bg1"/>
                </a:solidFill>
                <a:latin typeface="Century Gothic" pitchFamily="34" charset="0"/>
              </a:rPr>
              <a:t>   Bismarck</a:t>
            </a:r>
            <a:br>
              <a:rPr lang="en-US" sz="1200" b="0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sz="600" b="1" dirty="0">
              <a:solidFill>
                <a:srgbClr val="39B54A"/>
              </a:solidFill>
              <a:latin typeface="Century Gothic" pitchFamily="34" charset="0"/>
            </a:endParaRPr>
          </a:p>
          <a:p>
            <a:r>
              <a:rPr lang="en-US" sz="1600" b="1" dirty="0">
                <a:solidFill>
                  <a:srgbClr val="F6AB1B"/>
                </a:solidFill>
                <a:latin typeface="Century Gothic" pitchFamily="34" charset="0"/>
              </a:rPr>
              <a:t>REGION # 8</a:t>
            </a:r>
          </a:p>
          <a:p>
            <a:r>
              <a:rPr lang="en-US" sz="1200" b="0" dirty="0">
                <a:solidFill>
                  <a:schemeClr val="bg1"/>
                </a:solidFill>
                <a:latin typeface="Century Gothic" pitchFamily="34" charset="0"/>
              </a:rPr>
              <a:t>   Dickinson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" y="153465"/>
            <a:ext cx="91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WSI Loss Control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Safety Consultant Service Areas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9525" y="6019800"/>
            <a:ext cx="9229725" cy="994887"/>
            <a:chOff x="-9525" y="6019800"/>
            <a:chExt cx="9229725" cy="994887"/>
          </a:xfrm>
        </p:grpSpPr>
        <p:grpSp>
          <p:nvGrpSpPr>
            <p:cNvPr id="5" name="Group 4"/>
            <p:cNvGrpSpPr/>
            <p:nvPr/>
          </p:nvGrpSpPr>
          <p:grpSpPr>
            <a:xfrm>
              <a:off x="-9525" y="6019800"/>
              <a:ext cx="1909763" cy="994887"/>
              <a:chOff x="-9525" y="6019800"/>
              <a:chExt cx="1909763" cy="99488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-9525" y="6019800"/>
                <a:ext cx="1909763" cy="994887"/>
              </a:xfrm>
              <a:prstGeom prst="rect">
                <a:avLst/>
              </a:prstGeom>
              <a:solidFill>
                <a:srgbClr val="2C4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C479E"/>
                  </a:solidFill>
                </a:endParaRPr>
              </a:p>
            </p:txBody>
          </p:sp>
          <p:pic>
            <p:nvPicPr>
              <p:cNvPr id="8" name="Picture 2" descr="C:\Users\ljbenedi\Desktop\WSI_Logos2014\2014_Logo\WSI-White-Logo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896" y="6093797"/>
                <a:ext cx="1100644" cy="638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1972627" y="6019800"/>
              <a:ext cx="7247573" cy="994887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C479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7402" y="6225825"/>
            <a:ext cx="12191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www.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2" y="6232072"/>
            <a:ext cx="60959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workforcesafety.com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8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9525" y="-28576"/>
            <a:ext cx="9229725" cy="7043263"/>
            <a:chOff x="-9525" y="-28576"/>
            <a:chExt cx="9229725" cy="7043263"/>
          </a:xfrm>
        </p:grpSpPr>
        <p:sp>
          <p:nvSpPr>
            <p:cNvPr id="8" name="Rectangle 7"/>
            <p:cNvSpPr/>
            <p:nvPr/>
          </p:nvSpPr>
          <p:spPr>
            <a:xfrm>
              <a:off x="4618856" y="-28576"/>
              <a:ext cx="4601344" cy="5995621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C479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9525" y="6019800"/>
              <a:ext cx="9229725" cy="994887"/>
              <a:chOff x="-9525" y="6019800"/>
              <a:chExt cx="9229725" cy="994887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-9525" y="6019800"/>
                <a:ext cx="1909763" cy="994887"/>
                <a:chOff x="-9525" y="6019800"/>
                <a:chExt cx="1909763" cy="994887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-9525" y="6019800"/>
                  <a:ext cx="1909763" cy="994887"/>
                </a:xfrm>
                <a:prstGeom prst="rect">
                  <a:avLst/>
                </a:prstGeom>
                <a:solidFill>
                  <a:srgbClr val="2C4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2C479E"/>
                    </a:solidFill>
                  </a:endParaRPr>
                </a:p>
              </p:txBody>
            </p:sp>
            <p:pic>
              <p:nvPicPr>
                <p:cNvPr id="7" name="Picture 2" descr="C:\Users\ljbenedi\Desktop\WSI_Logos2014\2014_Logo\WSI-White-Logo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896" y="6093797"/>
                  <a:ext cx="1100644" cy="638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" name="Rectangle 4"/>
              <p:cNvSpPr/>
              <p:nvPr/>
            </p:nvSpPr>
            <p:spPr>
              <a:xfrm>
                <a:off x="1972627" y="6019800"/>
                <a:ext cx="7247573" cy="994887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C479E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4724400" y="1136571"/>
            <a:ext cx="4343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Designed to assist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employers in developing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or improving current safety management systems.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sz="2200" dirty="0">
              <a:solidFill>
                <a:schemeClr val="bg1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Employers who successfully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participate in WSI’s SMP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can receive a premium </a:t>
            </a:r>
            <a:br>
              <a:rPr lang="en-US" sz="22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itchFamily="34" charset="0"/>
              </a:rPr>
              <a:t>discount of 10%.</a:t>
            </a:r>
          </a:p>
          <a:p>
            <a:pPr marL="342900" indent="-342900">
              <a:buClr>
                <a:srgbClr val="D96A28"/>
              </a:buClr>
              <a:buFont typeface="Arial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entury Gothic" pitchFamily="34" charset="0"/>
            </a:endParaRPr>
          </a:p>
          <a:p>
            <a:pPr marL="342900" indent="-342900">
              <a:buClr>
                <a:srgbClr val="D96A28"/>
              </a:buClr>
              <a:buFont typeface="Arial" pitchFamily="34" charset="0"/>
              <a:buChar char="•"/>
            </a:pPr>
            <a:endParaRPr lang="en-US" sz="22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618856" y="-132186"/>
            <a:ext cx="0" cy="6096000"/>
          </a:xfrm>
          <a:prstGeom prst="line">
            <a:avLst/>
          </a:prstGeom>
          <a:ln w="44450">
            <a:solidFill>
              <a:srgbClr val="D4C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57402" y="6225825"/>
            <a:ext cx="12191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www.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1802" y="6232072"/>
            <a:ext cx="60959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workforcesafety.com</a:t>
            </a:r>
            <a:endParaRPr lang="en-US" sz="2400" i="1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59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159036" y="609600"/>
            <a:ext cx="5451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S.M.P.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Committed Management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55356" y="2617619"/>
            <a:ext cx="57600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Develop safety policy</a:t>
            </a:r>
            <a:endParaRPr lang="en-US" sz="2200" dirty="0">
              <a:solidFill>
                <a:prstClr val="white"/>
              </a:solidFill>
              <a:latin typeface="Century Gothic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Identify proactive safety goals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Provide resources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Measure safety performance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Support safety enforcement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Assign safety and claims coordinator</a:t>
            </a:r>
          </a:p>
          <a:p>
            <a:pPr>
              <a:lnSpc>
                <a:spcPct val="150000"/>
              </a:lnSpc>
              <a:buClr>
                <a:srgbClr val="D96A28"/>
              </a:buClr>
            </a:pP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4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92436" y="609600"/>
            <a:ext cx="54515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S.M.P.</a:t>
            </a:r>
            <a:br>
              <a:rPr lang="en-US" sz="36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3600" dirty="0">
                <a:solidFill>
                  <a:srgbClr val="D4C26E"/>
                </a:solidFill>
                <a:latin typeface="Century Gothic" pitchFamily="34" charset="0"/>
                <a:cs typeface="Arial" pitchFamily="34" charset="0"/>
              </a:rPr>
              <a:t>Safety Training</a:t>
            </a:r>
            <a:endParaRPr lang="en-US" sz="2800" dirty="0">
              <a:solidFill>
                <a:srgbClr val="D4C26E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8756" y="2617619"/>
            <a:ext cx="57600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Times New Roman" pitchFamily="18" charset="0"/>
              </a:rPr>
              <a:t>Implement safety training </a:t>
            </a: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program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endParaRPr lang="en-US" sz="6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  <a:p>
            <a:pPr marL="342900" indent="-342900"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Meet federal and state safety</a:t>
            </a:r>
            <a:b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training requirements</a:t>
            </a:r>
          </a:p>
          <a:p>
            <a:pPr marL="342900" indent="-342900">
              <a:lnSpc>
                <a:spcPct val="150000"/>
              </a:lnSpc>
              <a:buClr>
                <a:srgbClr val="D4C26E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entury Gothic" pitchFamily="34" charset="0"/>
                <a:cs typeface="Arial" pitchFamily="34" charset="0"/>
              </a:rPr>
              <a:t>New employee training process</a:t>
            </a:r>
          </a:p>
          <a:p>
            <a:pPr>
              <a:lnSpc>
                <a:spcPct val="150000"/>
              </a:lnSpc>
              <a:buClr>
                <a:srgbClr val="D96A28"/>
              </a:buClr>
            </a:pPr>
            <a:endParaRPr lang="en-US" sz="2200" dirty="0">
              <a:solidFill>
                <a:prstClr val="white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4098" name="Picture 2" descr="C:\Users\ljbenedi\Desktop\SAFETY_CONF\51519814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r="56328"/>
          <a:stretch/>
        </p:blipFill>
        <p:spPr bwMode="auto">
          <a:xfrm>
            <a:off x="-17624" y="-59375"/>
            <a:ext cx="2332201" cy="587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92364" y="-59374"/>
            <a:ext cx="3856083" cy="5874600"/>
            <a:chOff x="-92364" y="-59374"/>
            <a:chExt cx="3856083" cy="5874600"/>
          </a:xfrm>
        </p:grpSpPr>
        <p:pic>
          <p:nvPicPr>
            <p:cNvPr id="3074" name="Picture 2" descr="C:\Users\ljbenedi\Desktop\A_SAFETY_CONF\LaVal\51519814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409922"/>
              <a:ext cx="1858719" cy="2936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ljbenedi\Desktop\A_SAFETY_CONF\51519814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8" r="57315"/>
            <a:stretch/>
          </p:blipFill>
          <p:spPr bwMode="auto">
            <a:xfrm>
              <a:off x="-92364" y="-59374"/>
              <a:ext cx="2406941" cy="587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C:\Users\ljbenedi\Desktop\WSI_Logos2014\2014_Logo\WSI-White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7" y="5957888"/>
            <a:ext cx="133886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39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9066</TotalTime>
  <Words>3012</Words>
  <Application>Microsoft Office PowerPoint</Application>
  <PresentationFormat>On-screen Show (4:3)</PresentationFormat>
  <Paragraphs>561</Paragraphs>
  <Slides>49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ＭＳ Ｐゴシック</vt:lpstr>
      <vt:lpstr>Arial</vt:lpstr>
      <vt:lpstr>Calibri</vt:lpstr>
      <vt:lpstr>Cambria</vt:lpstr>
      <vt:lpstr>Century Gothic</vt:lpstr>
      <vt:lpstr>Franklin Gothic Demi Cond</vt:lpstr>
      <vt:lpstr>Times New Roman</vt:lpstr>
      <vt:lpstr>Wingdings</vt:lpstr>
      <vt:lpstr>Office Theme</vt:lpstr>
      <vt:lpstr>2_Office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Benedict, Loretta J.</dc:creator>
  <cp:lastModifiedBy>McParland, Tisha B.</cp:lastModifiedBy>
  <cp:revision>604</cp:revision>
  <cp:lastPrinted>2017-10-17T19:49:50Z</cp:lastPrinted>
  <dcterms:created xsi:type="dcterms:W3CDTF">2015-08-11T15:26:43Z</dcterms:created>
  <dcterms:modified xsi:type="dcterms:W3CDTF">2018-08-14T20:12:37Z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7628B267-4911-4143-81AD-E23E6050DBCD</vt:lpwstr>
  </property>
  <property fmtid="{D5CDD505-2E9C-101B-9397-08002B2CF9AE}" pid="3" name="ArticulatePath">
    <vt:lpwstr>LossControl_WSI_2016</vt:lpwstr>
  </property>
</Properties>
</file>