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45"/>
  </p:notesMasterIdLst>
  <p:handoutMasterIdLst>
    <p:handoutMasterId r:id="rId46"/>
  </p:handoutMasterIdLst>
  <p:sldIdLst>
    <p:sldId id="256" r:id="rId2"/>
    <p:sldId id="336" r:id="rId3"/>
    <p:sldId id="307" r:id="rId4"/>
    <p:sldId id="335" r:id="rId5"/>
    <p:sldId id="332" r:id="rId6"/>
    <p:sldId id="333" r:id="rId7"/>
    <p:sldId id="331" r:id="rId8"/>
    <p:sldId id="309" r:id="rId9"/>
    <p:sldId id="337" r:id="rId10"/>
    <p:sldId id="311" r:id="rId11"/>
    <p:sldId id="310" r:id="rId12"/>
    <p:sldId id="329" r:id="rId13"/>
    <p:sldId id="314" r:id="rId14"/>
    <p:sldId id="316" r:id="rId15"/>
    <p:sldId id="313" r:id="rId16"/>
    <p:sldId id="318" r:id="rId17"/>
    <p:sldId id="330" r:id="rId18"/>
    <p:sldId id="285" r:id="rId19"/>
    <p:sldId id="327" r:id="rId20"/>
    <p:sldId id="328" r:id="rId21"/>
    <p:sldId id="281" r:id="rId22"/>
    <p:sldId id="282" r:id="rId23"/>
    <p:sldId id="296" r:id="rId24"/>
    <p:sldId id="266" r:id="rId25"/>
    <p:sldId id="303" r:id="rId26"/>
    <p:sldId id="292" r:id="rId27"/>
    <p:sldId id="326" r:id="rId28"/>
    <p:sldId id="283" r:id="rId29"/>
    <p:sldId id="290" r:id="rId30"/>
    <p:sldId id="291" r:id="rId31"/>
    <p:sldId id="284" r:id="rId32"/>
    <p:sldId id="286" r:id="rId33"/>
    <p:sldId id="287" r:id="rId34"/>
    <p:sldId id="288" r:id="rId35"/>
    <p:sldId id="289" r:id="rId36"/>
    <p:sldId id="275" r:id="rId37"/>
    <p:sldId id="295" r:id="rId38"/>
    <p:sldId id="276" r:id="rId39"/>
    <p:sldId id="294" r:id="rId40"/>
    <p:sldId id="293" r:id="rId41"/>
    <p:sldId id="308" r:id="rId42"/>
    <p:sldId id="261" r:id="rId43"/>
    <p:sldId id="334" r:id="rId44"/>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ist, Michelle A." initials="FMA" lastIdx="4" clrIdx="0">
    <p:extLst>
      <p:ext uri="{19B8F6BF-5375-455C-9EA6-DF929625EA0E}">
        <p15:presenceInfo xmlns:p15="http://schemas.microsoft.com/office/powerpoint/2012/main" userId="Feist, Michelle A." providerId="None"/>
      </p:ext>
    </p:extLst>
  </p:cmAuthor>
  <p:cmAuthor id="2" name="VanderBusch, Lindsey" initials="VL" lastIdx="2" clrIdx="1">
    <p:extLst>
      <p:ext uri="{19B8F6BF-5375-455C-9EA6-DF929625EA0E}">
        <p15:presenceInfo xmlns:p15="http://schemas.microsoft.com/office/powerpoint/2012/main" userId="S-1-5-21-1482476501-115176313-682003330-452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3" autoAdjust="0"/>
    <p:restoredTop sz="94280" autoAdjust="0"/>
  </p:normalViewPr>
  <p:slideViewPr>
    <p:cSldViewPr snapToGrid="0">
      <p:cViewPr varScale="1">
        <p:scale>
          <a:sx n="105" d="100"/>
          <a:sy n="105" d="100"/>
        </p:scale>
        <p:origin x="25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lrenton\Documents\2017%20Epi%20Profile%20Data%20Workbook.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900"/>
              <a:t>Source:</a:t>
            </a:r>
            <a:r>
              <a:rPr lang="en-US" sz="900" baseline="0"/>
              <a:t> NDDoH Division of Disease Control</a:t>
            </a:r>
            <a:endParaRPr lang="en-US" sz="900"/>
          </a:p>
        </c:rich>
      </c:tx>
      <c:layout>
        <c:manualLayout>
          <c:xMode val="edge"/>
          <c:yMode val="edge"/>
          <c:x val="1.5986001749781275E-2"/>
          <c:y val="0.91203703703703709"/>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8051181102362202E-2"/>
          <c:y val="7.7777777777777779E-2"/>
          <c:w val="0.90305993000874896"/>
          <c:h val="0.76279272382618835"/>
        </c:manualLayout>
      </c:layout>
      <c:barChart>
        <c:barDir val="col"/>
        <c:grouping val="clustered"/>
        <c:varyColors val="0"/>
        <c:ser>
          <c:idx val="0"/>
          <c:order val="0"/>
          <c:spPr>
            <a:solidFill>
              <a:srgbClr val="F2473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HIV!$A$33:$A$37</c:f>
              <c:numCache>
                <c:formatCode>General</c:formatCode>
                <c:ptCount val="5"/>
                <c:pt idx="0">
                  <c:v>2013</c:v>
                </c:pt>
                <c:pt idx="1">
                  <c:v>2014</c:v>
                </c:pt>
                <c:pt idx="2">
                  <c:v>2015</c:v>
                </c:pt>
                <c:pt idx="3">
                  <c:v>2016</c:v>
                </c:pt>
                <c:pt idx="4">
                  <c:v>2017</c:v>
                </c:pt>
              </c:numCache>
            </c:numRef>
          </c:cat>
          <c:val>
            <c:numRef>
              <c:f>HIV!$G$33:$G$37</c:f>
              <c:numCache>
                <c:formatCode>General</c:formatCode>
                <c:ptCount val="5"/>
                <c:pt idx="0">
                  <c:v>22</c:v>
                </c:pt>
                <c:pt idx="1">
                  <c:v>26</c:v>
                </c:pt>
                <c:pt idx="2">
                  <c:v>29</c:v>
                </c:pt>
                <c:pt idx="3">
                  <c:v>50</c:v>
                </c:pt>
                <c:pt idx="4">
                  <c:v>38</c:v>
                </c:pt>
              </c:numCache>
            </c:numRef>
          </c:val>
          <c:extLst>
            <c:ext xmlns:c16="http://schemas.microsoft.com/office/drawing/2014/chart" uri="{C3380CC4-5D6E-409C-BE32-E72D297353CC}">
              <c16:uniqueId val="{00000000-275D-4E20-BE43-F5B90BD6EFE5}"/>
            </c:ext>
          </c:extLst>
        </c:ser>
        <c:dLbls>
          <c:dLblPos val="inEnd"/>
          <c:showLegendKey val="0"/>
          <c:showVal val="1"/>
          <c:showCatName val="0"/>
          <c:showSerName val="0"/>
          <c:showPercent val="0"/>
          <c:showBubbleSize val="0"/>
        </c:dLbls>
        <c:gapWidth val="219"/>
        <c:overlap val="-27"/>
        <c:axId val="688570424"/>
        <c:axId val="688566488"/>
      </c:barChart>
      <c:catAx>
        <c:axId val="688570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8566488"/>
        <c:crosses val="autoZero"/>
        <c:auto val="1"/>
        <c:lblAlgn val="ctr"/>
        <c:lblOffset val="100"/>
        <c:noMultiLvlLbl val="0"/>
      </c:catAx>
      <c:valAx>
        <c:axId val="6885664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sz="1050"/>
                  <a:t>Case</a:t>
                </a:r>
                <a:r>
                  <a:rPr lang="en-US" sz="1050" baseline="0"/>
                  <a:t> Count</a:t>
                </a:r>
                <a:endParaRPr lang="en-US" sz="1050"/>
              </a:p>
            </c:rich>
          </c:tx>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85704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800"/>
              <a:t>Source:</a:t>
            </a:r>
            <a:r>
              <a:rPr lang="en-US" sz="800" baseline="0"/>
              <a:t> NDDoH Division of Disease Control</a:t>
            </a:r>
            <a:endParaRPr lang="en-US" sz="800"/>
          </a:p>
        </c:rich>
      </c:tx>
      <c:layout>
        <c:manualLayout>
          <c:xMode val="edge"/>
          <c:yMode val="edge"/>
          <c:x val="2.2854111986001749E-2"/>
          <c:y val="0.9259259259259259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573184601924759E-2"/>
          <c:y val="4.9606663750364551E-2"/>
          <c:w val="0.83416119860017501"/>
          <c:h val="0.76781568970545344"/>
        </c:manualLayout>
      </c:layout>
      <c:barChart>
        <c:barDir val="col"/>
        <c:grouping val="clustered"/>
        <c:varyColors val="0"/>
        <c:ser>
          <c:idx val="0"/>
          <c:order val="0"/>
          <c:spPr>
            <a:solidFill>
              <a:srgbClr val="E6D0E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'Hepatitis B'!$B$4:$F$4</c:f>
              <c:numCache>
                <c:formatCode>General</c:formatCode>
                <c:ptCount val="5"/>
                <c:pt idx="0">
                  <c:v>2013</c:v>
                </c:pt>
                <c:pt idx="1">
                  <c:v>2014</c:v>
                </c:pt>
                <c:pt idx="2">
                  <c:v>2015</c:v>
                </c:pt>
                <c:pt idx="3">
                  <c:v>2016</c:v>
                </c:pt>
                <c:pt idx="4">
                  <c:v>2017</c:v>
                </c:pt>
              </c:numCache>
            </c:numRef>
          </c:cat>
          <c:val>
            <c:numRef>
              <c:f>'Hepatitis B'!$B$5:$F$5</c:f>
              <c:numCache>
                <c:formatCode>General</c:formatCode>
                <c:ptCount val="5"/>
                <c:pt idx="0">
                  <c:v>66</c:v>
                </c:pt>
                <c:pt idx="1">
                  <c:v>89</c:v>
                </c:pt>
                <c:pt idx="2">
                  <c:v>99</c:v>
                </c:pt>
                <c:pt idx="3">
                  <c:v>113</c:v>
                </c:pt>
                <c:pt idx="4">
                  <c:v>98</c:v>
                </c:pt>
              </c:numCache>
            </c:numRef>
          </c:val>
          <c:extLst>
            <c:ext xmlns:c16="http://schemas.microsoft.com/office/drawing/2014/chart" uri="{C3380CC4-5D6E-409C-BE32-E72D297353CC}">
              <c16:uniqueId val="{00000000-076D-4712-8414-1C26FAB23A0E}"/>
            </c:ext>
          </c:extLst>
        </c:ser>
        <c:dLbls>
          <c:showLegendKey val="0"/>
          <c:showVal val="0"/>
          <c:showCatName val="0"/>
          <c:showSerName val="0"/>
          <c:showPercent val="0"/>
          <c:showBubbleSize val="0"/>
        </c:dLbls>
        <c:gapWidth val="219"/>
        <c:axId val="1068357992"/>
        <c:axId val="1068365536"/>
      </c:barChart>
      <c:lineChart>
        <c:grouping val="standard"/>
        <c:varyColors val="0"/>
        <c:ser>
          <c:idx val="1"/>
          <c:order val="1"/>
          <c:tx>
            <c:strRef>
              <c:f>'Hepatitis B'!$H$2</c:f>
              <c:strCache>
                <c:ptCount val="1"/>
                <c:pt idx="0">
                  <c:v>Rates</c:v>
                </c:pt>
              </c:strCache>
            </c:strRef>
          </c:tx>
          <c:spPr>
            <a:ln w="28575" cap="rnd">
              <a:solidFill>
                <a:srgbClr val="A957A7"/>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'Hepatitis B'!$B$4:$F$4</c:f>
              <c:numCache>
                <c:formatCode>General</c:formatCode>
                <c:ptCount val="5"/>
                <c:pt idx="0">
                  <c:v>2013</c:v>
                </c:pt>
                <c:pt idx="1">
                  <c:v>2014</c:v>
                </c:pt>
                <c:pt idx="2">
                  <c:v>2015</c:v>
                </c:pt>
                <c:pt idx="3">
                  <c:v>2016</c:v>
                </c:pt>
                <c:pt idx="4">
                  <c:v>2017</c:v>
                </c:pt>
              </c:numCache>
            </c:numRef>
          </c:cat>
          <c:val>
            <c:numRef>
              <c:f>'Hepatitis B'!$H$5:$L$5</c:f>
              <c:numCache>
                <c:formatCode>0.0</c:formatCode>
                <c:ptCount val="5"/>
                <c:pt idx="0">
                  <c:v>9.1236713653574206</c:v>
                </c:pt>
                <c:pt idx="1">
                  <c:v>12.035451843317349</c:v>
                </c:pt>
                <c:pt idx="2">
                  <c:v>13.079200504143728</c:v>
                </c:pt>
                <c:pt idx="3">
                  <c:v>14.908595794984381</c:v>
                </c:pt>
                <c:pt idx="4">
                  <c:v>12.973379419719272</c:v>
                </c:pt>
              </c:numCache>
            </c:numRef>
          </c:val>
          <c:smooth val="0"/>
          <c:extLst>
            <c:ext xmlns:c16="http://schemas.microsoft.com/office/drawing/2014/chart" uri="{C3380CC4-5D6E-409C-BE32-E72D297353CC}">
              <c16:uniqueId val="{00000001-076D-4712-8414-1C26FAB23A0E}"/>
            </c:ext>
          </c:extLst>
        </c:ser>
        <c:dLbls>
          <c:showLegendKey val="0"/>
          <c:showVal val="0"/>
          <c:showCatName val="0"/>
          <c:showSerName val="0"/>
          <c:showPercent val="0"/>
          <c:showBubbleSize val="0"/>
        </c:dLbls>
        <c:marker val="1"/>
        <c:smooth val="0"/>
        <c:axId val="1068331752"/>
        <c:axId val="1068331424"/>
      </c:lineChart>
      <c:catAx>
        <c:axId val="106835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68365536"/>
        <c:crosses val="autoZero"/>
        <c:auto val="1"/>
        <c:lblAlgn val="ctr"/>
        <c:lblOffset val="100"/>
        <c:noMultiLvlLbl val="0"/>
      </c:catAx>
      <c:valAx>
        <c:axId val="10683655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Case</a:t>
                </a:r>
                <a:r>
                  <a:rPr lang="en-US" baseline="0" dirty="0"/>
                  <a:t> Count</a:t>
                </a:r>
                <a:endParaRPr lang="en-US"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8357992"/>
        <c:crosses val="autoZero"/>
        <c:crossBetween val="between"/>
      </c:valAx>
      <c:valAx>
        <c:axId val="1068331424"/>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Rate</a:t>
                </a:r>
                <a:r>
                  <a:rPr lang="en-US" baseline="0" dirty="0"/>
                  <a:t> per 100,000</a:t>
                </a:r>
                <a:endParaRPr lang="en-US" dirty="0"/>
              </a:p>
            </c:rich>
          </c:tx>
          <c:layout>
            <c:manualLayout>
              <c:xMode val="edge"/>
              <c:yMode val="edge"/>
              <c:x val="0.96510155908061945"/>
              <c:y val="0.3382168027659293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8331752"/>
        <c:crosses val="max"/>
        <c:crossBetween val="between"/>
      </c:valAx>
      <c:catAx>
        <c:axId val="1068331752"/>
        <c:scaling>
          <c:orientation val="minMax"/>
        </c:scaling>
        <c:delete val="1"/>
        <c:axPos val="b"/>
        <c:numFmt formatCode="General" sourceLinked="1"/>
        <c:majorTickMark val="out"/>
        <c:minorTickMark val="none"/>
        <c:tickLblPos val="nextTo"/>
        <c:crossAx val="1068331424"/>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800"/>
              <a:t>Source:</a:t>
            </a:r>
            <a:r>
              <a:rPr lang="en-US" sz="800" baseline="0"/>
              <a:t> NDDoH Division of Disease Control</a:t>
            </a:r>
            <a:endParaRPr lang="en-US" sz="800"/>
          </a:p>
        </c:rich>
      </c:tx>
      <c:layout>
        <c:manualLayout>
          <c:xMode val="edge"/>
          <c:yMode val="edge"/>
          <c:x val="2.0076334208223971E-2"/>
          <c:y val="0.9074074074074074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841251093613299E-2"/>
          <c:y val="5.0925925925925923E-2"/>
          <c:w val="0.80657764654418196"/>
          <c:h val="0.74334827938174397"/>
        </c:manualLayout>
      </c:layout>
      <c:barChart>
        <c:barDir val="col"/>
        <c:grouping val="clustered"/>
        <c:varyColors val="0"/>
        <c:ser>
          <c:idx val="0"/>
          <c:order val="0"/>
          <c:tx>
            <c:strRef>
              <c:f>'Hepatitis C'!$A$5</c:f>
              <c:strCache>
                <c:ptCount val="1"/>
                <c:pt idx="0">
                  <c:v>Number of Cases</c:v>
                </c:pt>
              </c:strCache>
            </c:strRef>
          </c:tx>
          <c:spPr>
            <a:solidFill>
              <a:srgbClr val="E6D0E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'Hepatitis C'!$H$4:$L$4</c:f>
              <c:numCache>
                <c:formatCode>General</c:formatCode>
                <c:ptCount val="5"/>
                <c:pt idx="0">
                  <c:v>2013</c:v>
                </c:pt>
                <c:pt idx="1">
                  <c:v>2014</c:v>
                </c:pt>
                <c:pt idx="2">
                  <c:v>2015</c:v>
                </c:pt>
                <c:pt idx="3">
                  <c:v>2016</c:v>
                </c:pt>
                <c:pt idx="4">
                  <c:v>2017</c:v>
                </c:pt>
              </c:numCache>
            </c:numRef>
          </c:cat>
          <c:val>
            <c:numRef>
              <c:f>'Hepatitis C'!$B$5:$F$5</c:f>
              <c:numCache>
                <c:formatCode>General</c:formatCode>
                <c:ptCount val="5"/>
                <c:pt idx="0">
                  <c:v>816</c:v>
                </c:pt>
                <c:pt idx="1">
                  <c:v>959</c:v>
                </c:pt>
                <c:pt idx="2">
                  <c:v>1046</c:v>
                </c:pt>
                <c:pt idx="3">
                  <c:v>1047</c:v>
                </c:pt>
                <c:pt idx="4">
                  <c:v>1121</c:v>
                </c:pt>
              </c:numCache>
            </c:numRef>
          </c:val>
          <c:extLst>
            <c:ext xmlns:c16="http://schemas.microsoft.com/office/drawing/2014/chart" uri="{C3380CC4-5D6E-409C-BE32-E72D297353CC}">
              <c16:uniqueId val="{00000000-D1E2-4DA8-BD44-69CA75B6EC1C}"/>
            </c:ext>
          </c:extLst>
        </c:ser>
        <c:dLbls>
          <c:dLblPos val="inEnd"/>
          <c:showLegendKey val="0"/>
          <c:showVal val="1"/>
          <c:showCatName val="0"/>
          <c:showSerName val="0"/>
          <c:showPercent val="0"/>
          <c:showBubbleSize val="0"/>
        </c:dLbls>
        <c:gapWidth val="219"/>
        <c:axId val="921421336"/>
        <c:axId val="921423960"/>
      </c:barChart>
      <c:lineChart>
        <c:grouping val="standard"/>
        <c:varyColors val="0"/>
        <c:ser>
          <c:idx val="1"/>
          <c:order val="1"/>
          <c:tx>
            <c:strRef>
              <c:f>'Hepatitis C'!$G$5</c:f>
              <c:strCache>
                <c:ptCount val="1"/>
                <c:pt idx="0">
                  <c:v>Rate</c:v>
                </c:pt>
              </c:strCache>
            </c:strRef>
          </c:tx>
          <c:spPr>
            <a:ln w="28575" cap="rnd">
              <a:solidFill>
                <a:srgbClr val="8C478A"/>
              </a:solidFill>
              <a:round/>
            </a:ln>
            <a:effectLst/>
          </c:spPr>
          <c:marker>
            <c:symbol val="none"/>
          </c:marker>
          <c:dLbls>
            <c:dLbl>
              <c:idx val="0"/>
              <c:layout>
                <c:manualLayout>
                  <c:x val="-1.2651347661150588E-2"/>
                  <c:y val="-8.457218074695439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1E2-4DA8-BD44-69CA75B6EC1C}"/>
                </c:ext>
              </c:extLst>
            </c:dLbl>
            <c:dLbl>
              <c:idx val="1"/>
              <c:layout>
                <c:manualLayout>
                  <c:x val="-1.2651347661150588E-2"/>
                  <c:y val="-6.695297642467222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1E2-4DA8-BD44-69CA75B6EC1C}"/>
                </c:ext>
              </c:extLst>
            </c:dLbl>
            <c:dLbl>
              <c:idx val="2"/>
              <c:layout>
                <c:manualLayout>
                  <c:x val="-9.4885107458629412E-3"/>
                  <c:y val="-4.228609037347718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1E2-4DA8-BD44-69CA75B6EC1C}"/>
                </c:ext>
              </c:extLst>
            </c:dLbl>
            <c:dLbl>
              <c:idx val="3"/>
              <c:layout>
                <c:manualLayout>
                  <c:x val="-1.7395603034082174E-2"/>
                  <c:y val="-3.523840864456433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1E2-4DA8-BD44-69CA75B6EC1C}"/>
                </c:ext>
              </c:extLst>
            </c:dLbl>
            <c:dLbl>
              <c:idx val="4"/>
              <c:layout>
                <c:manualLayout>
                  <c:x val="-2.055843994936982E-2"/>
                  <c:y val="-2.46668860511950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1E2-4DA8-BD44-69CA75B6EC1C}"/>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'Hepatitis C'!$H$5:$L$5</c:f>
              <c:numCache>
                <c:formatCode>0.0</c:formatCode>
                <c:ptCount val="5"/>
                <c:pt idx="0">
                  <c:v>112.80175506260083</c:v>
                </c:pt>
                <c:pt idx="1">
                  <c:v>129.68537435664425</c:v>
                </c:pt>
                <c:pt idx="2">
                  <c:v>138.19034068014486</c:v>
                </c:pt>
                <c:pt idx="3">
                  <c:v>138.32245381655034</c:v>
                </c:pt>
                <c:pt idx="4">
                  <c:v>147.89854766528751</c:v>
                </c:pt>
              </c:numCache>
            </c:numRef>
          </c:val>
          <c:smooth val="0"/>
          <c:extLst>
            <c:ext xmlns:c16="http://schemas.microsoft.com/office/drawing/2014/chart" uri="{C3380CC4-5D6E-409C-BE32-E72D297353CC}">
              <c16:uniqueId val="{00000006-D1E2-4DA8-BD44-69CA75B6EC1C}"/>
            </c:ext>
          </c:extLst>
        </c:ser>
        <c:dLbls>
          <c:showLegendKey val="0"/>
          <c:showVal val="1"/>
          <c:showCatName val="0"/>
          <c:showSerName val="0"/>
          <c:showPercent val="0"/>
          <c:showBubbleSize val="0"/>
        </c:dLbls>
        <c:marker val="1"/>
        <c:smooth val="0"/>
        <c:axId val="786136416"/>
        <c:axId val="786129200"/>
      </c:lineChart>
      <c:catAx>
        <c:axId val="921421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21423960"/>
        <c:crosses val="autoZero"/>
        <c:auto val="1"/>
        <c:lblAlgn val="ctr"/>
        <c:lblOffset val="100"/>
        <c:noMultiLvlLbl val="0"/>
      </c:catAx>
      <c:valAx>
        <c:axId val="921423960"/>
        <c:scaling>
          <c:orientation val="minMax"/>
          <c:max val="1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Case</a:t>
                </a:r>
                <a:r>
                  <a:rPr lang="en-US" baseline="0"/>
                  <a:t> Count</a:t>
                </a:r>
                <a:endParaRPr lang="en-US"/>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1421336"/>
        <c:crosses val="autoZero"/>
        <c:crossBetween val="between"/>
        <c:majorUnit val="100"/>
      </c:valAx>
      <c:valAx>
        <c:axId val="786129200"/>
        <c:scaling>
          <c:orientation val="minMax"/>
          <c:max val="150"/>
          <c:min val="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Rate</a:t>
                </a:r>
                <a:r>
                  <a:rPr lang="en-US" baseline="0"/>
                  <a:t> per 100,000</a:t>
                </a:r>
                <a:endParaRPr lang="en-US"/>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6136416"/>
        <c:crosses val="max"/>
        <c:crossBetween val="between"/>
      </c:valAx>
      <c:catAx>
        <c:axId val="786136416"/>
        <c:scaling>
          <c:orientation val="minMax"/>
        </c:scaling>
        <c:delete val="1"/>
        <c:axPos val="b"/>
        <c:majorTickMark val="out"/>
        <c:minorTickMark val="none"/>
        <c:tickLblPos val="nextTo"/>
        <c:crossAx val="786129200"/>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18-07-13T13:30:44.399" idx="1">
    <p:pos x="10" y="10"/>
    <p:text/>
    <p:extLst>
      <p:ext uri="{C676402C-5697-4E1C-873F-D02D1690AC5C}">
        <p15:threadingInfo xmlns:p15="http://schemas.microsoft.com/office/powerpoint/2012/main" timeZoneBias="300"/>
      </p:ext>
    </p:extLst>
  </p:cm>
  <p:cm authorId="2" dt="2018-07-13T13:32:38.810" idx="2">
    <p:pos x="10" y="106"/>
    <p:text>https://www.cdc.gov/niosh/topics/bbp/emergnedl.html  Might want to point this out as a resource to know what the protocols for testing are for exposures.</p:text>
    <p:extLst>
      <p:ext uri="{C676402C-5697-4E1C-873F-D02D1690AC5C}">
        <p15:threadingInfo xmlns:p15="http://schemas.microsoft.com/office/powerpoint/2012/main" timeZoneBias="300">
          <p15:parentCm authorId="2" idx="1"/>
        </p15:threadingInfo>
      </p:ext>
    </p:extLst>
  </p:cm>
</p:cmLst>
</file>

<file path=ppt/drawings/drawing1.xml><?xml version="1.0" encoding="utf-8"?>
<c:userShapes xmlns:c="http://schemas.openxmlformats.org/drawingml/2006/chart">
  <cdr:relSizeAnchor xmlns:cdr="http://schemas.openxmlformats.org/drawingml/2006/chartDrawing">
    <cdr:from>
      <cdr:x>0.1678</cdr:x>
      <cdr:y>0</cdr:y>
    </cdr:from>
    <cdr:to>
      <cdr:x>0.92544</cdr:x>
      <cdr:y>0.08413</cdr:y>
    </cdr:to>
    <cdr:sp macro="" textlink="">
      <cdr:nvSpPr>
        <cdr:cNvPr id="2" name="TextBox 7">
          <a:extLst xmlns:a="http://schemas.openxmlformats.org/drawingml/2006/main">
            <a:ext uri="{FF2B5EF4-FFF2-40B4-BE49-F238E27FC236}">
              <a16:creationId xmlns:a16="http://schemas.microsoft.com/office/drawing/2014/main" id="{E798F091-B511-4703-BF17-D03298D95337}"/>
            </a:ext>
          </a:extLst>
        </cdr:cNvPr>
        <cdr:cNvSpPr txBox="1"/>
      </cdr:nvSpPr>
      <cdr:spPr>
        <a:xfrm xmlns:a="http://schemas.openxmlformats.org/drawingml/2006/main">
          <a:off x="1298729" y="-1550021"/>
          <a:ext cx="5863905"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dirty="0"/>
            <a:t>Incident HIV/AIDS case count, 2013-2017, North Dakota</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2F66BCF-9336-4AA6-BECB-F9E829CCC6A8}"/>
              </a:ext>
            </a:extLst>
          </p:cNvPr>
          <p:cNvSpPr>
            <a:spLocks noGrp="1"/>
          </p:cNvSpPr>
          <p:nvPr>
            <p:ph type="hdr" sz="quarter"/>
          </p:nvPr>
        </p:nvSpPr>
        <p:spPr>
          <a:xfrm>
            <a:off x="1" y="0"/>
            <a:ext cx="2972421" cy="46657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E42FE5C-7AB9-47E7-9218-7BDDBE07C9D8}"/>
              </a:ext>
            </a:extLst>
          </p:cNvPr>
          <p:cNvSpPr>
            <a:spLocks noGrp="1"/>
          </p:cNvSpPr>
          <p:nvPr>
            <p:ph type="dt" sz="quarter" idx="1"/>
          </p:nvPr>
        </p:nvSpPr>
        <p:spPr>
          <a:xfrm>
            <a:off x="3884027" y="0"/>
            <a:ext cx="2972421" cy="466578"/>
          </a:xfrm>
          <a:prstGeom prst="rect">
            <a:avLst/>
          </a:prstGeom>
        </p:spPr>
        <p:txBody>
          <a:bodyPr vert="horz" lIns="91440" tIns="45720" rIns="91440" bIns="45720" rtlCol="0"/>
          <a:lstStyle>
            <a:lvl1pPr algn="r">
              <a:defRPr sz="1200"/>
            </a:lvl1pPr>
          </a:lstStyle>
          <a:p>
            <a:fld id="{8DE5C4C2-2E33-401A-8542-3E93B530E83A}" type="datetimeFigureOut">
              <a:rPr lang="en-US" smtClean="0"/>
              <a:t>2/19/2019</a:t>
            </a:fld>
            <a:endParaRPr lang="en-US"/>
          </a:p>
        </p:txBody>
      </p:sp>
      <p:sp>
        <p:nvSpPr>
          <p:cNvPr id="4" name="Footer Placeholder 3">
            <a:extLst>
              <a:ext uri="{FF2B5EF4-FFF2-40B4-BE49-F238E27FC236}">
                <a16:creationId xmlns:a16="http://schemas.microsoft.com/office/drawing/2014/main" id="{72BA7FA6-AA4F-404C-9028-997BA2511EE1}"/>
              </a:ext>
            </a:extLst>
          </p:cNvPr>
          <p:cNvSpPr>
            <a:spLocks noGrp="1"/>
          </p:cNvSpPr>
          <p:nvPr>
            <p:ph type="ftr" sz="quarter" idx="2"/>
          </p:nvPr>
        </p:nvSpPr>
        <p:spPr>
          <a:xfrm>
            <a:off x="1" y="8829822"/>
            <a:ext cx="2972421" cy="46657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1577965-074F-47AE-A0E6-20DFBBE40F8A}"/>
              </a:ext>
            </a:extLst>
          </p:cNvPr>
          <p:cNvSpPr>
            <a:spLocks noGrp="1"/>
          </p:cNvSpPr>
          <p:nvPr>
            <p:ph type="sldNum" sz="quarter" idx="3"/>
          </p:nvPr>
        </p:nvSpPr>
        <p:spPr>
          <a:xfrm>
            <a:off x="3884027" y="8829822"/>
            <a:ext cx="2972421" cy="466578"/>
          </a:xfrm>
          <a:prstGeom prst="rect">
            <a:avLst/>
          </a:prstGeom>
        </p:spPr>
        <p:txBody>
          <a:bodyPr vert="horz" lIns="91440" tIns="45720" rIns="91440" bIns="45720" rtlCol="0" anchor="b"/>
          <a:lstStyle>
            <a:lvl1pPr algn="r">
              <a:defRPr sz="1200"/>
            </a:lvl1pPr>
          </a:lstStyle>
          <a:p>
            <a:fld id="{17010F3E-2B76-4265-81A0-4EAC4C15CE2E}" type="slidenum">
              <a:rPr lang="en-US" smtClean="0"/>
              <a:t>‹#›</a:t>
            </a:fld>
            <a:endParaRPr lang="en-US"/>
          </a:p>
        </p:txBody>
      </p:sp>
    </p:spTree>
    <p:extLst>
      <p:ext uri="{BB962C8B-B14F-4D97-AF65-F5344CB8AC3E}">
        <p14:creationId xmlns:p14="http://schemas.microsoft.com/office/powerpoint/2010/main" val="18646244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E407D04F-28AD-470B-ADE0-B432FC819CDB}" type="datetimeFigureOut">
              <a:rPr lang="en-US" smtClean="0"/>
              <a:t>2/19/2019</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3"/>
            <a:ext cx="548640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B8DE4B69-6E76-4E16-BAD7-1B3C3DFA7880}" type="slidenum">
              <a:rPr lang="en-US" smtClean="0"/>
              <a:t>‹#›</a:t>
            </a:fld>
            <a:endParaRPr lang="en-US"/>
          </a:p>
        </p:txBody>
      </p:sp>
    </p:spTree>
    <p:extLst>
      <p:ext uri="{BB962C8B-B14F-4D97-AF65-F5344CB8AC3E}">
        <p14:creationId xmlns:p14="http://schemas.microsoft.com/office/powerpoint/2010/main" val="3220007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Body fluids-semen,</a:t>
            </a:r>
            <a:r>
              <a:rPr lang="en-US" baseline="0" dirty="0"/>
              <a:t> vaginal fluid or breast milk.</a:t>
            </a:r>
            <a:endParaRPr lang="en-US" dirty="0"/>
          </a:p>
        </p:txBody>
      </p:sp>
      <p:sp>
        <p:nvSpPr>
          <p:cNvPr id="4" name="Slide Number Placeholder 3"/>
          <p:cNvSpPr>
            <a:spLocks noGrp="1"/>
          </p:cNvSpPr>
          <p:nvPr>
            <p:ph type="sldNum" sz="quarter" idx="10"/>
          </p:nvPr>
        </p:nvSpPr>
        <p:spPr/>
        <p:txBody>
          <a:bodyPr/>
          <a:lstStyle/>
          <a:p>
            <a:fld id="{AB65ADCA-377E-4707-B095-E651E3BB17A4}" type="slidenum">
              <a:rPr lang="en-US" smtClean="0"/>
              <a:pPr/>
              <a:t>5</a:t>
            </a:fld>
            <a:endParaRPr lang="en-US"/>
          </a:p>
        </p:txBody>
      </p:sp>
    </p:spTree>
    <p:extLst>
      <p:ext uri="{BB962C8B-B14F-4D97-AF65-F5344CB8AC3E}">
        <p14:creationId xmlns:p14="http://schemas.microsoft.com/office/powerpoint/2010/main" val="3321395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50F0885-CC39-4FE6-831D-FACC142F2CD9}" type="slidenum">
              <a:rPr lang="en-US" altLang="en-US"/>
              <a:pPr>
                <a:spcBef>
                  <a:spcPct val="0"/>
                </a:spcBef>
              </a:pPr>
              <a:t>40</a:t>
            </a:fld>
            <a:endParaRPr lang="en-US" altLang="en-US"/>
          </a:p>
        </p:txBody>
      </p:sp>
    </p:spTree>
    <p:extLst>
      <p:ext uri="{BB962C8B-B14F-4D97-AF65-F5344CB8AC3E}">
        <p14:creationId xmlns:p14="http://schemas.microsoft.com/office/powerpoint/2010/main" val="3745368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DE4B69-6E76-4E16-BAD7-1B3C3DFA7880}" type="slidenum">
              <a:rPr lang="en-US" smtClean="0"/>
              <a:t>7</a:t>
            </a:fld>
            <a:endParaRPr lang="en-US"/>
          </a:p>
        </p:txBody>
      </p:sp>
    </p:spTree>
    <p:extLst>
      <p:ext uri="{BB962C8B-B14F-4D97-AF65-F5344CB8AC3E}">
        <p14:creationId xmlns:p14="http://schemas.microsoft.com/office/powerpoint/2010/main" val="3052057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p:txBody>
          <a:bodyPr wrap="square" numCol="1" anchor="t" anchorCtr="0" compatLnSpc="1">
            <a:prstTxWarp prst="textNoShape">
              <a:avLst/>
            </a:prstTxWarp>
            <a:normAutofit fontScale="92500"/>
          </a:bodyPr>
          <a:lstStyle/>
          <a:p>
            <a:pPr eaLnBrk="1" hangingPunct="1">
              <a:spcBef>
                <a:spcPct val="0"/>
              </a:spcBef>
              <a:defRPr/>
            </a:pPr>
            <a:r>
              <a:rPr lang="en-US" sz="3600" dirty="0"/>
              <a:t>No scientific evidence shows that using antiseptics or squeezing the wound will reduce the risk of transmission of a blood borne pathogen.</a:t>
            </a:r>
          </a:p>
          <a:p>
            <a:pPr eaLnBrk="1" hangingPunct="1">
              <a:spcBef>
                <a:spcPct val="0"/>
              </a:spcBef>
              <a:defRPr/>
            </a:pPr>
            <a:r>
              <a:rPr lang="en-US" sz="3600" dirty="0"/>
              <a:t>Using a caustic agent such as bleach is not recommended.</a:t>
            </a:r>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FEEFF4-F077-48D8-9182-2EEC621963FC}" type="slidenum">
              <a:rPr lang="en-US" altLang="en-US"/>
              <a:pPr>
                <a:spcBef>
                  <a:spcPct val="0"/>
                </a:spcBef>
              </a:pPr>
              <a:t>19</a:t>
            </a:fld>
            <a:endParaRPr lang="en-US" altLang="en-US"/>
          </a:p>
        </p:txBody>
      </p:sp>
    </p:spTree>
    <p:extLst>
      <p:ext uri="{BB962C8B-B14F-4D97-AF65-F5344CB8AC3E}">
        <p14:creationId xmlns:p14="http://schemas.microsoft.com/office/powerpoint/2010/main" val="4138511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2296" indent="0">
              <a:spcAft>
                <a:spcPts val="0"/>
              </a:spcAft>
              <a:buSzPct val="100000"/>
              <a:buNone/>
              <a:defRPr/>
            </a:pPr>
            <a:r>
              <a:rPr lang="en-US" altLang="en-US" dirty="0"/>
              <a:t>Medical provider will determine risk of exposure and potential</a:t>
            </a:r>
            <a:r>
              <a:rPr lang="en-US" altLang="en-US" baseline="0" dirty="0"/>
              <a:t> for infection-</a:t>
            </a:r>
            <a:r>
              <a:rPr lang="en-US" sz="2100" dirty="0"/>
              <a:t>This may involve testing your blood and that of the source and offering appropriate post exposure treatment</a:t>
            </a:r>
          </a:p>
          <a:p>
            <a:endParaRPr lang="en-US" altLang="en-US" dirty="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404387C-9414-4A2C-8230-5854B318FABC}" type="slidenum">
              <a:rPr lang="en-US" altLang="en-US"/>
              <a:pPr>
                <a:spcBef>
                  <a:spcPct val="0"/>
                </a:spcBef>
              </a:pPr>
              <a:t>20</a:t>
            </a:fld>
            <a:endParaRPr lang="en-US" altLang="en-US"/>
          </a:p>
        </p:txBody>
      </p:sp>
    </p:spTree>
    <p:extLst>
      <p:ext uri="{BB962C8B-B14F-4D97-AF65-F5344CB8AC3E}">
        <p14:creationId xmlns:p14="http://schemas.microsoft.com/office/powerpoint/2010/main" val="3229443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3744C20-9BB2-4615-BA12-AA1B2F6493E9}" type="slidenum">
              <a:rPr lang="en-US" altLang="en-US" smtClean="0">
                <a:latin typeface="Calibri" panose="020F0502020204030204" pitchFamily="34" charset="0"/>
              </a:rPr>
              <a:pPr/>
              <a:t>25</a:t>
            </a:fld>
            <a:endParaRPr lang="en-US" altLang="en-US">
              <a:latin typeface="Calibri" panose="020F0502020204030204" pitchFamily="34" charset="0"/>
            </a:endParaRPr>
          </a:p>
        </p:txBody>
      </p:sp>
    </p:spTree>
    <p:extLst>
      <p:ext uri="{BB962C8B-B14F-4D97-AF65-F5344CB8AC3E}">
        <p14:creationId xmlns:p14="http://schemas.microsoft.com/office/powerpoint/2010/main" val="634856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1The Journal of Bone and Surgery. 2015. Investigation of cell phones as a potential source of bacterial contamination in the operating room. Retrieved 7/25/2016 from http://www.ncbi.nlm.nih.gov/pubmed/25653323. 2Epocrates Mobile</a:t>
            </a:r>
          </a:p>
          <a:p>
            <a:r>
              <a:rPr lang="en-US" sz="1200" b="0" i="0" u="none" strike="noStrike" kern="1200" baseline="0" dirty="0">
                <a:solidFill>
                  <a:schemeClr val="tx1"/>
                </a:solidFill>
                <a:latin typeface="+mn-lt"/>
                <a:ea typeface="+mn-ea"/>
                <a:cs typeface="+mn-cs"/>
              </a:rPr>
              <a:t>Trends Report, 2014. Retrieved 7/25/2016 from http://www.epocrates.com/oldsite/statistics/2013%20Epocrates%20Mobile%20Trends%20Report_FINAL.pdf 3The Journal of Occupational and Environmental Hygiene. 2015. Mobile Phones</a:t>
            </a:r>
          </a:p>
          <a:p>
            <a:r>
              <a:rPr lang="en-US" sz="1200" b="0" i="0" u="none" strike="noStrike" kern="1200" baseline="0" dirty="0">
                <a:solidFill>
                  <a:schemeClr val="tx1"/>
                </a:solidFill>
                <a:latin typeface="+mn-lt"/>
                <a:ea typeface="+mn-ea"/>
                <a:cs typeface="+mn-cs"/>
              </a:rPr>
              <a:t>as a Potential Vehicle of Infection in a Hospital Setting, Retrieved 7/25/2016 from http://www.ncbi.nlm.nih.gov/pubmed/26083898 4American Journal of Infection Control. 2015. Use of portable electronic devices in a hospital setting and</a:t>
            </a:r>
          </a:p>
          <a:p>
            <a:r>
              <a:rPr lang="en-US" sz="1200" b="0" i="0" u="none" strike="noStrike" kern="1200" baseline="0" dirty="0">
                <a:solidFill>
                  <a:schemeClr val="tx1"/>
                </a:solidFill>
                <a:latin typeface="+mn-lt"/>
                <a:ea typeface="+mn-ea"/>
                <a:cs typeface="+mn-cs"/>
              </a:rPr>
              <a:t>their potential for bacterial colonization, 2015 Retrieved 7/25/2016 from http://www.ncbi.nlm.nih.gov/pubmed/25557772. 5Forrester. 2013. Global Business and Consumer Tablet Forecast Update, Retrieved 7/25/2016 from</a:t>
            </a:r>
          </a:p>
          <a:p>
            <a:r>
              <a:rPr lang="en-US" sz="1200" b="0" i="0" u="none" strike="noStrike" kern="1200" baseline="0" dirty="0">
                <a:solidFill>
                  <a:schemeClr val="tx1"/>
                </a:solidFill>
                <a:latin typeface="+mn-lt"/>
                <a:ea typeface="+mn-ea"/>
                <a:cs typeface="+mn-cs"/>
              </a:rPr>
              <a:t>https://www.forrester.com/report/Global+Business+And+Consumer+Tablet+Forecast+Update+2013+To+2017/-/E-RES97182</a:t>
            </a:r>
            <a:endParaRPr lang="en-US" dirty="0"/>
          </a:p>
        </p:txBody>
      </p:sp>
      <p:sp>
        <p:nvSpPr>
          <p:cNvPr id="4" name="Slide Number Placeholder 3"/>
          <p:cNvSpPr>
            <a:spLocks noGrp="1"/>
          </p:cNvSpPr>
          <p:nvPr>
            <p:ph type="sldNum" sz="quarter" idx="10"/>
          </p:nvPr>
        </p:nvSpPr>
        <p:spPr/>
        <p:txBody>
          <a:bodyPr/>
          <a:lstStyle/>
          <a:p>
            <a:fld id="{62A60AF2-591F-425B-926B-AA0BAE884720}" type="slidenum">
              <a:rPr lang="en-US" smtClean="0"/>
              <a:t>26</a:t>
            </a:fld>
            <a:endParaRPr lang="en-US"/>
          </a:p>
        </p:txBody>
      </p:sp>
    </p:spTree>
    <p:extLst>
      <p:ext uri="{BB962C8B-B14F-4D97-AF65-F5344CB8AC3E}">
        <p14:creationId xmlns:p14="http://schemas.microsoft.com/office/powerpoint/2010/main" val="3223918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All staff should know where the kits are, how to properly use and having</a:t>
            </a:r>
            <a:r>
              <a:rPr lang="en-US" altLang="en-US" baseline="0" dirty="0"/>
              <a:t> yearly training and competency.</a:t>
            </a:r>
            <a:endParaRPr lang="en-US" altLang="en-US" dirty="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691407E-44F3-485F-8CF5-DF98352A1258}" type="slidenum">
              <a:rPr lang="en-US" altLang="en-US"/>
              <a:pPr>
                <a:spcBef>
                  <a:spcPct val="0"/>
                </a:spcBef>
              </a:pPr>
              <a:t>27</a:t>
            </a:fld>
            <a:endParaRPr lang="en-US" altLang="en-US"/>
          </a:p>
        </p:txBody>
      </p:sp>
    </p:spTree>
    <p:extLst>
      <p:ext uri="{BB962C8B-B14F-4D97-AF65-F5344CB8AC3E}">
        <p14:creationId xmlns:p14="http://schemas.microsoft.com/office/powerpoint/2010/main" val="802117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a:t>
            </a:r>
            <a:r>
              <a:rPr lang="en-US" baseline="0" dirty="0"/>
              <a:t> entering room, use the appropriate PPE needed for designated task and potential for exposure.</a:t>
            </a:r>
            <a:endParaRPr lang="en-US" dirty="0"/>
          </a:p>
        </p:txBody>
      </p:sp>
      <p:sp>
        <p:nvSpPr>
          <p:cNvPr id="4" name="Slide Number Placeholder 3"/>
          <p:cNvSpPr>
            <a:spLocks noGrp="1"/>
          </p:cNvSpPr>
          <p:nvPr>
            <p:ph type="sldNum" sz="quarter" idx="10"/>
          </p:nvPr>
        </p:nvSpPr>
        <p:spPr/>
        <p:txBody>
          <a:bodyPr/>
          <a:lstStyle/>
          <a:p>
            <a:fld id="{62A60AF2-591F-425B-926B-AA0BAE884720}" type="slidenum">
              <a:rPr lang="en-US" smtClean="0"/>
              <a:t>29</a:t>
            </a:fld>
            <a:endParaRPr lang="en-US"/>
          </a:p>
        </p:txBody>
      </p:sp>
    </p:spTree>
    <p:extLst>
      <p:ext uri="{BB962C8B-B14F-4D97-AF65-F5344CB8AC3E}">
        <p14:creationId xmlns:p14="http://schemas.microsoft.com/office/powerpoint/2010/main" val="3852560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 at doorway.  If airborne precautions, mask is removed</a:t>
            </a:r>
            <a:r>
              <a:rPr lang="en-US" baseline="0" dirty="0"/>
              <a:t> immediately outside of room.  Do not touch front of mask.</a:t>
            </a:r>
            <a:endParaRPr lang="en-US" dirty="0"/>
          </a:p>
        </p:txBody>
      </p:sp>
      <p:sp>
        <p:nvSpPr>
          <p:cNvPr id="4" name="Slide Number Placeholder 3"/>
          <p:cNvSpPr>
            <a:spLocks noGrp="1"/>
          </p:cNvSpPr>
          <p:nvPr>
            <p:ph type="sldNum" sz="quarter" idx="10"/>
          </p:nvPr>
        </p:nvSpPr>
        <p:spPr/>
        <p:txBody>
          <a:bodyPr/>
          <a:lstStyle/>
          <a:p>
            <a:fld id="{62A60AF2-591F-425B-926B-AA0BAE884720}" type="slidenum">
              <a:rPr lang="en-US" smtClean="0"/>
              <a:t>30</a:t>
            </a:fld>
            <a:endParaRPr lang="en-US"/>
          </a:p>
        </p:txBody>
      </p:sp>
    </p:spTree>
    <p:extLst>
      <p:ext uri="{BB962C8B-B14F-4D97-AF65-F5344CB8AC3E}">
        <p14:creationId xmlns:p14="http://schemas.microsoft.com/office/powerpoint/2010/main" val="32910965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2/19/2019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pic>
        <p:nvPicPr>
          <p:cNvPr id="10" name="Picture 9">
            <a:extLst>
              <a:ext uri="{FF2B5EF4-FFF2-40B4-BE49-F238E27FC236}">
                <a16:creationId xmlns:a16="http://schemas.microsoft.com/office/drawing/2014/main" id="{C8B1DB97-8238-48CD-A29E-6C8DFA2C7B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916"/>
          <a:stretch/>
        </p:blipFill>
        <p:spPr>
          <a:xfrm>
            <a:off x="9789037" y="6347881"/>
            <a:ext cx="1887769" cy="373594"/>
          </a:xfrm>
          <a:prstGeom prst="rect">
            <a:avLst/>
          </a:prstGeom>
          <a:ln w="3175">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2/19/2019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2/19/2019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2/19/2019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2/19/2019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2/19/2019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2/19/2019</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2/19/2019</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2/19/2019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2/19/2019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2/19/2019</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2/19/2019</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pic>
        <p:nvPicPr>
          <p:cNvPr id="9" name="Picture 8">
            <a:extLst>
              <a:ext uri="{FF2B5EF4-FFF2-40B4-BE49-F238E27FC236}">
                <a16:creationId xmlns:a16="http://schemas.microsoft.com/office/drawing/2014/main" id="{94D63A3F-61BA-4D5D-974D-B3BAB65B450B}"/>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r="5916"/>
          <a:stretch/>
        </p:blipFill>
        <p:spPr>
          <a:xfrm>
            <a:off x="9511261" y="6347881"/>
            <a:ext cx="1887769" cy="373594"/>
          </a:xfrm>
          <a:prstGeom prst="rect">
            <a:avLst/>
          </a:prstGeom>
          <a:ln w="3175">
            <a:noFill/>
          </a:ln>
        </p:spPr>
      </p:pic>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4.xml"/><Relationship Id="rId5" Type="http://schemas.openxmlformats.org/officeDocument/2006/relationships/image" Target="../media/image12.emf"/><Relationship Id="rId4" Type="http://schemas.openxmlformats.org/officeDocument/2006/relationships/image" Target="../media/image11.emf"/></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deq.nd.gov/WM/InfectiousWaste/"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cdc.gov/" TargetMode="External"/><Relationship Id="rId2" Type="http://schemas.openxmlformats.org/officeDocument/2006/relationships/hyperlink" Target="http://www.legis.nd.gov/information/acdata/pdf/32-02-01.pdf" TargetMode="External"/><Relationship Id="rId1" Type="http://schemas.openxmlformats.org/officeDocument/2006/relationships/slideLayout" Target="../slideLayouts/slideLayout8.xml"/><Relationship Id="rId6" Type="http://schemas.openxmlformats.org/officeDocument/2006/relationships/hyperlink" Target="https://www.ndhealth.gov/Disease/Documents/faqs/Shingles.pdf" TargetMode="External"/><Relationship Id="rId5" Type="http://schemas.openxmlformats.org/officeDocument/2006/relationships/hyperlink" Target="https://www.ndhealth.gov/disease/conference/PPTs/Hep_Disease101_Dec2015.pdf" TargetMode="External"/><Relationship Id="rId4" Type="http://schemas.openxmlformats.org/officeDocument/2006/relationships/hyperlink" Target="http://professionals.electrology.com/pdf/Infection-Prevention-Standards.pdf"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A1E9-3332-4F71-BB4A-8A2FD863E7BD}"/>
              </a:ext>
            </a:extLst>
          </p:cNvPr>
          <p:cNvSpPr>
            <a:spLocks noGrp="1"/>
          </p:cNvSpPr>
          <p:nvPr>
            <p:ph type="ctrTitle"/>
          </p:nvPr>
        </p:nvSpPr>
        <p:spPr>
          <a:xfrm>
            <a:off x="1069848" y="1383322"/>
            <a:ext cx="7315200" cy="2760081"/>
          </a:xfrm>
        </p:spPr>
        <p:txBody>
          <a:bodyPr>
            <a:normAutofit/>
          </a:bodyPr>
          <a:lstStyle/>
          <a:p>
            <a:r>
              <a:rPr lang="en-US" dirty="0"/>
              <a:t>Infection Prevention and Communicable Diseases</a:t>
            </a:r>
          </a:p>
        </p:txBody>
      </p:sp>
      <p:sp>
        <p:nvSpPr>
          <p:cNvPr id="3" name="Subtitle 2">
            <a:extLst>
              <a:ext uri="{FF2B5EF4-FFF2-40B4-BE49-F238E27FC236}">
                <a16:creationId xmlns:a16="http://schemas.microsoft.com/office/drawing/2014/main" id="{93B2B7D8-F751-4225-B529-128CA71FB8B1}"/>
              </a:ext>
            </a:extLst>
          </p:cNvPr>
          <p:cNvSpPr>
            <a:spLocks noGrp="1"/>
          </p:cNvSpPr>
          <p:nvPr>
            <p:ph type="subTitle" idx="1"/>
          </p:nvPr>
        </p:nvSpPr>
        <p:spPr>
          <a:xfrm>
            <a:off x="1069848" y="4271662"/>
            <a:ext cx="7315200" cy="914400"/>
          </a:xfrm>
        </p:spPr>
        <p:txBody>
          <a:bodyPr>
            <a:noAutofit/>
          </a:bodyPr>
          <a:lstStyle/>
          <a:p>
            <a:r>
              <a:rPr lang="en-US" sz="2000" dirty="0">
                <a:solidFill>
                  <a:schemeClr val="bg1"/>
                </a:solidFill>
              </a:rPr>
              <a:t>Brenton Nesemeier, Field Epidemiologist</a:t>
            </a:r>
          </a:p>
          <a:p>
            <a:r>
              <a:rPr lang="en-US" sz="2000" dirty="0">
                <a:solidFill>
                  <a:schemeClr val="bg1"/>
                </a:solidFill>
              </a:rPr>
              <a:t>Laura Baum, </a:t>
            </a:r>
            <a:r>
              <a:rPr lang="en-US" sz="2000" dirty="0" smtClean="0">
                <a:solidFill>
                  <a:schemeClr val="bg1"/>
                </a:solidFill>
              </a:rPr>
              <a:t>EHP, Fargo </a:t>
            </a:r>
            <a:r>
              <a:rPr lang="en-US" sz="2000" dirty="0">
                <a:solidFill>
                  <a:schemeClr val="bg1"/>
                </a:solidFill>
              </a:rPr>
              <a:t>Cass Public Health</a:t>
            </a:r>
          </a:p>
          <a:p>
            <a:r>
              <a:rPr lang="en-US" sz="2000" dirty="0">
                <a:solidFill>
                  <a:schemeClr val="bg1"/>
                </a:solidFill>
              </a:rPr>
              <a:t>Brad Schneider, </a:t>
            </a:r>
            <a:r>
              <a:rPr lang="en-US" sz="2000" dirty="0" smtClean="0">
                <a:solidFill>
                  <a:schemeClr val="bg1"/>
                </a:solidFill>
              </a:rPr>
              <a:t>EHP, Fargo </a:t>
            </a:r>
            <a:r>
              <a:rPr lang="en-US" sz="2000" dirty="0">
                <a:solidFill>
                  <a:schemeClr val="bg1"/>
                </a:solidFill>
              </a:rPr>
              <a:t>Cass Public Health</a:t>
            </a:r>
          </a:p>
          <a:p>
            <a:r>
              <a:rPr lang="en-US" sz="2000" dirty="0">
                <a:solidFill>
                  <a:schemeClr val="bg1"/>
                </a:solidFill>
              </a:rPr>
              <a:t>February 20, 2019 </a:t>
            </a:r>
          </a:p>
        </p:txBody>
      </p:sp>
    </p:spTree>
    <p:extLst>
      <p:ext uri="{BB962C8B-B14F-4D97-AF65-F5344CB8AC3E}">
        <p14:creationId xmlns:p14="http://schemas.microsoft.com/office/powerpoint/2010/main" val="16757406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F640A5-9C21-4731-829F-FFFB46E6CDF6}"/>
              </a:ext>
            </a:extLst>
          </p:cNvPr>
          <p:cNvPicPr>
            <a:picLocks noChangeAspect="1"/>
          </p:cNvPicPr>
          <p:nvPr/>
        </p:nvPicPr>
        <p:blipFill>
          <a:blip r:embed="rId2"/>
          <a:stretch>
            <a:fillRect/>
          </a:stretch>
        </p:blipFill>
        <p:spPr>
          <a:xfrm>
            <a:off x="10324827" y="548009"/>
            <a:ext cx="1047855" cy="1866252"/>
          </a:xfrm>
          <a:prstGeom prst="rect">
            <a:avLst/>
          </a:prstGeom>
        </p:spPr>
      </p:pic>
      <p:sp>
        <p:nvSpPr>
          <p:cNvPr id="4" name="Title 1">
            <a:extLst>
              <a:ext uri="{FF2B5EF4-FFF2-40B4-BE49-F238E27FC236}">
                <a16:creationId xmlns:a16="http://schemas.microsoft.com/office/drawing/2014/main" id="{10739D0E-90F8-46B1-8DAC-ACD9FC9B2931}"/>
              </a:ext>
            </a:extLst>
          </p:cNvPr>
          <p:cNvSpPr>
            <a:spLocks noGrp="1"/>
          </p:cNvSpPr>
          <p:nvPr>
            <p:ph type="title"/>
          </p:nvPr>
        </p:nvSpPr>
        <p:spPr>
          <a:xfrm>
            <a:off x="252919" y="1123837"/>
            <a:ext cx="2947482" cy="4601183"/>
          </a:xfrm>
        </p:spPr>
        <p:txBody>
          <a:bodyPr/>
          <a:lstStyle/>
          <a:p>
            <a:r>
              <a:rPr lang="en-US" dirty="0"/>
              <a:t>Hepatitis B</a:t>
            </a:r>
          </a:p>
        </p:txBody>
      </p:sp>
      <p:sp>
        <p:nvSpPr>
          <p:cNvPr id="7" name="Content Placeholder 1">
            <a:extLst>
              <a:ext uri="{FF2B5EF4-FFF2-40B4-BE49-F238E27FC236}">
                <a16:creationId xmlns:a16="http://schemas.microsoft.com/office/drawing/2014/main" id="{AA5D7D38-1557-4BF0-85E6-6BB6951EAA06}"/>
              </a:ext>
            </a:extLst>
          </p:cNvPr>
          <p:cNvSpPr txBox="1">
            <a:spLocks/>
          </p:cNvSpPr>
          <p:nvPr/>
        </p:nvSpPr>
        <p:spPr>
          <a:xfrm>
            <a:off x="3621419" y="800257"/>
            <a:ext cx="7903173" cy="550973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endParaRPr lang="en-US" sz="2500" dirty="0"/>
          </a:p>
          <a:p>
            <a:endParaRPr lang="en-US" sz="3600" dirty="0"/>
          </a:p>
          <a:p>
            <a:r>
              <a:rPr lang="en-US" sz="3600" dirty="0"/>
              <a:t>Transmission</a:t>
            </a:r>
          </a:p>
          <a:p>
            <a:pPr lvl="1"/>
            <a:r>
              <a:rPr lang="en-US" sz="3600" dirty="0"/>
              <a:t>Sexual transmission</a:t>
            </a:r>
          </a:p>
          <a:p>
            <a:pPr lvl="1"/>
            <a:r>
              <a:rPr lang="en-US" sz="3600" dirty="0"/>
              <a:t>Injection drug use – Sharing needles (also includes tattoos and piercings) </a:t>
            </a:r>
          </a:p>
          <a:p>
            <a:pPr lvl="1"/>
            <a:r>
              <a:rPr lang="en-US" sz="3600" dirty="0"/>
              <a:t>Infected mother to her baby at birth</a:t>
            </a:r>
          </a:p>
          <a:p>
            <a:pPr lvl="1"/>
            <a:endParaRPr lang="en-US" sz="2300" dirty="0"/>
          </a:p>
        </p:txBody>
      </p:sp>
    </p:spTree>
    <p:extLst>
      <p:ext uri="{BB962C8B-B14F-4D97-AF65-F5344CB8AC3E}">
        <p14:creationId xmlns:p14="http://schemas.microsoft.com/office/powerpoint/2010/main" val="600076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patitis C Vaccine - Hepatitis C Socie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4033810"/>
            <a:ext cx="2851053" cy="1781908"/>
          </a:xfrm>
          <a:prstGeom prst="rect">
            <a:avLst/>
          </a:prstGeom>
        </p:spPr>
      </p:pic>
      <p:sp>
        <p:nvSpPr>
          <p:cNvPr id="4" name="Title 1">
            <a:extLst>
              <a:ext uri="{FF2B5EF4-FFF2-40B4-BE49-F238E27FC236}">
                <a16:creationId xmlns:a16="http://schemas.microsoft.com/office/drawing/2014/main" id="{10739D0E-90F8-46B1-8DAC-ACD9FC9B2931}"/>
              </a:ext>
            </a:extLst>
          </p:cNvPr>
          <p:cNvSpPr>
            <a:spLocks noGrp="1"/>
          </p:cNvSpPr>
          <p:nvPr>
            <p:ph type="title"/>
          </p:nvPr>
        </p:nvSpPr>
        <p:spPr>
          <a:xfrm>
            <a:off x="152400" y="1214535"/>
            <a:ext cx="2947482" cy="4601183"/>
          </a:xfrm>
        </p:spPr>
        <p:txBody>
          <a:bodyPr/>
          <a:lstStyle/>
          <a:p>
            <a:r>
              <a:rPr lang="en-US" dirty="0"/>
              <a:t>Hepatitis B</a:t>
            </a:r>
          </a:p>
        </p:txBody>
      </p:sp>
      <p:sp>
        <p:nvSpPr>
          <p:cNvPr id="5" name="Content Placeholder 1">
            <a:extLst>
              <a:ext uri="{FF2B5EF4-FFF2-40B4-BE49-F238E27FC236}">
                <a16:creationId xmlns:a16="http://schemas.microsoft.com/office/drawing/2014/main" id="{C73462E0-838B-4302-A3FB-DDC416B5C9C7}"/>
              </a:ext>
            </a:extLst>
          </p:cNvPr>
          <p:cNvSpPr txBox="1">
            <a:spLocks/>
          </p:cNvSpPr>
          <p:nvPr/>
        </p:nvSpPr>
        <p:spPr>
          <a:xfrm>
            <a:off x="3799491" y="740979"/>
            <a:ext cx="7493350" cy="5248341"/>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endParaRPr lang="en-US" sz="3600" dirty="0"/>
          </a:p>
          <a:p>
            <a:r>
              <a:rPr lang="en-US" sz="3600" dirty="0"/>
              <a:t>Prevention</a:t>
            </a:r>
          </a:p>
          <a:p>
            <a:pPr lvl="1"/>
            <a:r>
              <a:rPr lang="en-US" sz="3600" dirty="0"/>
              <a:t>Get vaccinated</a:t>
            </a:r>
          </a:p>
          <a:p>
            <a:pPr lvl="1"/>
            <a:r>
              <a:rPr lang="en-US" sz="3600" dirty="0"/>
              <a:t>Prevent blood and other bodily fluids from entering the body</a:t>
            </a:r>
          </a:p>
          <a:p>
            <a:pPr lvl="1"/>
            <a:r>
              <a:rPr lang="en-US" sz="3600" dirty="0"/>
              <a:t>Use barriers for sex</a:t>
            </a:r>
          </a:p>
          <a:p>
            <a:pPr lvl="1"/>
            <a:r>
              <a:rPr lang="en-US" sz="3600" dirty="0"/>
              <a:t>Do not share needles or other equipment that may have blood on them</a:t>
            </a:r>
          </a:p>
        </p:txBody>
      </p:sp>
    </p:spTree>
    <p:extLst>
      <p:ext uri="{BB962C8B-B14F-4D97-AF65-F5344CB8AC3E}">
        <p14:creationId xmlns:p14="http://schemas.microsoft.com/office/powerpoint/2010/main" val="513650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386C36-DD33-40C2-B8CB-31BF2FF31C52}"/>
              </a:ext>
            </a:extLst>
          </p:cNvPr>
          <p:cNvSpPr>
            <a:spLocks noGrp="1"/>
          </p:cNvSpPr>
          <p:nvPr>
            <p:ph type="title"/>
          </p:nvPr>
        </p:nvSpPr>
        <p:spPr/>
        <p:txBody>
          <a:bodyPr/>
          <a:lstStyle/>
          <a:p>
            <a:r>
              <a:rPr lang="en-US" dirty="0"/>
              <a:t>Hepatitis B – ND Data</a:t>
            </a:r>
          </a:p>
        </p:txBody>
      </p:sp>
      <p:graphicFrame>
        <p:nvGraphicFramePr>
          <p:cNvPr id="7" name="Chart 6">
            <a:extLst>
              <a:ext uri="{FF2B5EF4-FFF2-40B4-BE49-F238E27FC236}">
                <a16:creationId xmlns:a16="http://schemas.microsoft.com/office/drawing/2014/main" id="{E759EA1A-027B-4019-A4D9-B81D32BE3A6D}"/>
              </a:ext>
            </a:extLst>
          </p:cNvPr>
          <p:cNvGraphicFramePr>
            <a:graphicFrameLocks/>
          </p:cNvGraphicFramePr>
          <p:nvPr>
            <p:extLst>
              <p:ext uri="{D42A27DB-BD31-4B8C-83A1-F6EECF244321}">
                <p14:modId xmlns:p14="http://schemas.microsoft.com/office/powerpoint/2010/main" val="3174905639"/>
              </p:ext>
            </p:extLst>
          </p:nvPr>
        </p:nvGraphicFramePr>
        <p:xfrm>
          <a:off x="3577701" y="1269508"/>
          <a:ext cx="7852300" cy="493535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B3F7585A-7E51-4536-8E57-FF8218D38F58}"/>
              </a:ext>
            </a:extLst>
          </p:cNvPr>
          <p:cNvSpPr txBox="1"/>
          <p:nvPr/>
        </p:nvSpPr>
        <p:spPr>
          <a:xfrm>
            <a:off x="4225770" y="898367"/>
            <a:ext cx="6783296" cy="371141"/>
          </a:xfrm>
          <a:prstGeom prst="rect">
            <a:avLst/>
          </a:prstGeom>
          <a:noFill/>
        </p:spPr>
        <p:txBody>
          <a:bodyPr wrap="square" rtlCol="0">
            <a:spAutoFit/>
          </a:bodyPr>
          <a:lstStyle/>
          <a:p>
            <a:r>
              <a:rPr lang="en-US" dirty="0"/>
              <a:t>Hepatitis B case count and rate per 100,000, 2013-2017, North Dakota</a:t>
            </a:r>
          </a:p>
        </p:txBody>
      </p:sp>
    </p:spTree>
    <p:extLst>
      <p:ext uri="{BB962C8B-B14F-4D97-AF65-F5344CB8AC3E}">
        <p14:creationId xmlns:p14="http://schemas.microsoft.com/office/powerpoint/2010/main" val="1437651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C2A1E-52CF-41A9-904C-CE88CA3619E5}"/>
              </a:ext>
            </a:extLst>
          </p:cNvPr>
          <p:cNvSpPr>
            <a:spLocks noGrp="1"/>
          </p:cNvSpPr>
          <p:nvPr>
            <p:ph type="title"/>
          </p:nvPr>
        </p:nvSpPr>
        <p:spPr/>
        <p:txBody>
          <a:bodyPr/>
          <a:lstStyle/>
          <a:p>
            <a:r>
              <a:rPr lang="en-US" dirty="0"/>
              <a:t>Hepatitis C</a:t>
            </a:r>
          </a:p>
        </p:txBody>
      </p:sp>
      <p:sp>
        <p:nvSpPr>
          <p:cNvPr id="4" name="Content Placeholder 1">
            <a:extLst>
              <a:ext uri="{FF2B5EF4-FFF2-40B4-BE49-F238E27FC236}">
                <a16:creationId xmlns:a16="http://schemas.microsoft.com/office/drawing/2014/main" id="{7D4BC966-3C32-4F26-B0B4-A58C43E407FD}"/>
              </a:ext>
            </a:extLst>
          </p:cNvPr>
          <p:cNvSpPr txBox="1">
            <a:spLocks/>
          </p:cNvSpPr>
          <p:nvPr/>
        </p:nvSpPr>
        <p:spPr>
          <a:xfrm>
            <a:off x="3972765" y="800257"/>
            <a:ext cx="7493350" cy="5248341"/>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endParaRPr lang="en-US" sz="2500" dirty="0"/>
          </a:p>
          <a:p>
            <a:r>
              <a:rPr lang="en-US" sz="2500" dirty="0"/>
              <a:t>HCV Epidemiology</a:t>
            </a:r>
          </a:p>
          <a:p>
            <a:pPr lvl="1"/>
            <a:r>
              <a:rPr lang="en-US" sz="2500" dirty="0"/>
              <a:t>Nearly 3% of worldwide population has chronic HCV infection</a:t>
            </a:r>
          </a:p>
          <a:p>
            <a:pPr lvl="2"/>
            <a:r>
              <a:rPr lang="en-US" sz="2500" dirty="0"/>
              <a:t>Most common bloodborne infection in the United States</a:t>
            </a:r>
          </a:p>
          <a:p>
            <a:pPr lvl="1"/>
            <a:r>
              <a:rPr lang="en-US" sz="2500" dirty="0"/>
              <a:t>Up to 75% unaware of their infection</a:t>
            </a:r>
          </a:p>
          <a:p>
            <a:pPr lvl="1"/>
            <a:r>
              <a:rPr lang="en-US" sz="2500" dirty="0"/>
              <a:t>3.2 million people living with HCV in the United States</a:t>
            </a:r>
          </a:p>
          <a:p>
            <a:pPr lvl="1"/>
            <a:r>
              <a:rPr lang="en-US" sz="2500" dirty="0"/>
              <a:t>Infection is most prevalent among those born during the baby boomer generation (1945-1965)</a:t>
            </a:r>
          </a:p>
          <a:p>
            <a:pPr marL="502920" lvl="1" indent="0">
              <a:buNone/>
            </a:pPr>
            <a:endParaRPr lang="en-US" sz="2500" dirty="0"/>
          </a:p>
        </p:txBody>
      </p:sp>
    </p:spTree>
    <p:extLst>
      <p:ext uri="{BB962C8B-B14F-4D97-AF65-F5344CB8AC3E}">
        <p14:creationId xmlns:p14="http://schemas.microsoft.com/office/powerpoint/2010/main" val="488336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AD4B7F-3FCA-44EB-A2E4-A7F4497A7827}"/>
              </a:ext>
            </a:extLst>
          </p:cNvPr>
          <p:cNvPicPr>
            <a:picLocks noChangeAspect="1"/>
          </p:cNvPicPr>
          <p:nvPr/>
        </p:nvPicPr>
        <p:blipFill>
          <a:blip r:embed="rId2"/>
          <a:stretch>
            <a:fillRect/>
          </a:stretch>
        </p:blipFill>
        <p:spPr>
          <a:xfrm>
            <a:off x="9308554" y="2512846"/>
            <a:ext cx="2162413" cy="17046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itle 1">
            <a:extLst>
              <a:ext uri="{FF2B5EF4-FFF2-40B4-BE49-F238E27FC236}">
                <a16:creationId xmlns:a16="http://schemas.microsoft.com/office/drawing/2014/main" id="{10739D0E-90F8-46B1-8DAC-ACD9FC9B2931}"/>
              </a:ext>
            </a:extLst>
          </p:cNvPr>
          <p:cNvSpPr txBox="1">
            <a:spLocks/>
          </p:cNvSpPr>
          <p:nvPr/>
        </p:nvSpPr>
        <p:spPr>
          <a:xfrm>
            <a:off x="358426" y="1205899"/>
            <a:ext cx="2947482"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dirty="0"/>
              <a:t>Hepatitis C</a:t>
            </a:r>
          </a:p>
        </p:txBody>
      </p:sp>
      <p:sp>
        <p:nvSpPr>
          <p:cNvPr id="9" name="Content Placeholder 1">
            <a:extLst>
              <a:ext uri="{FF2B5EF4-FFF2-40B4-BE49-F238E27FC236}">
                <a16:creationId xmlns:a16="http://schemas.microsoft.com/office/drawing/2014/main" id="{C6ABDC8C-2552-4863-93A4-05DC99EAA2BE}"/>
              </a:ext>
            </a:extLst>
          </p:cNvPr>
          <p:cNvSpPr txBox="1">
            <a:spLocks/>
          </p:cNvSpPr>
          <p:nvPr/>
        </p:nvSpPr>
        <p:spPr>
          <a:xfrm>
            <a:off x="3799491" y="740979"/>
            <a:ext cx="7493350" cy="5248341"/>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endParaRPr lang="en-US" sz="2500" dirty="0"/>
          </a:p>
          <a:p>
            <a:endParaRPr lang="en-US" sz="2500" dirty="0"/>
          </a:p>
          <a:p>
            <a:r>
              <a:rPr lang="en-US" sz="2500" dirty="0"/>
              <a:t>Average incubation period – 6 to 9 weeks</a:t>
            </a:r>
          </a:p>
          <a:p>
            <a:pPr lvl="1"/>
            <a:r>
              <a:rPr lang="en-US" sz="2500" dirty="0"/>
              <a:t>Range 2 weeks to 6 months</a:t>
            </a:r>
          </a:p>
          <a:p>
            <a:r>
              <a:rPr lang="en-US" sz="2500" dirty="0"/>
              <a:t>Acute illness</a:t>
            </a:r>
          </a:p>
          <a:p>
            <a:pPr lvl="1"/>
            <a:r>
              <a:rPr lang="en-US" sz="2500" dirty="0"/>
              <a:t>80% of people are asymptomatic</a:t>
            </a:r>
          </a:p>
          <a:p>
            <a:r>
              <a:rPr lang="en-US" sz="2500" dirty="0"/>
              <a:t>Chronic infection</a:t>
            </a:r>
          </a:p>
          <a:p>
            <a:pPr lvl="1"/>
            <a:r>
              <a:rPr lang="en-US" sz="2500" dirty="0"/>
              <a:t>55-85% of infected people</a:t>
            </a:r>
          </a:p>
          <a:p>
            <a:r>
              <a:rPr lang="en-US" sz="2500" dirty="0"/>
              <a:t>Leading indication of liver transplant in the United States</a:t>
            </a:r>
          </a:p>
          <a:p>
            <a:pPr marL="502920" lvl="1" indent="0">
              <a:buNone/>
            </a:pPr>
            <a:endParaRPr lang="en-US" sz="2500" dirty="0"/>
          </a:p>
        </p:txBody>
      </p:sp>
    </p:spTree>
    <p:extLst>
      <p:ext uri="{BB962C8B-B14F-4D97-AF65-F5344CB8AC3E}">
        <p14:creationId xmlns:p14="http://schemas.microsoft.com/office/powerpoint/2010/main" val="2104216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739D0E-90F8-46B1-8DAC-ACD9FC9B2931}"/>
              </a:ext>
            </a:extLst>
          </p:cNvPr>
          <p:cNvSpPr txBox="1">
            <a:spLocks/>
          </p:cNvSpPr>
          <p:nvPr/>
        </p:nvSpPr>
        <p:spPr>
          <a:xfrm>
            <a:off x="358426" y="1205899"/>
            <a:ext cx="2947482"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dirty="0"/>
              <a:t>Hepatitis C</a:t>
            </a:r>
          </a:p>
        </p:txBody>
      </p:sp>
      <p:sp>
        <p:nvSpPr>
          <p:cNvPr id="9" name="Content Placeholder 1">
            <a:extLst>
              <a:ext uri="{FF2B5EF4-FFF2-40B4-BE49-F238E27FC236}">
                <a16:creationId xmlns:a16="http://schemas.microsoft.com/office/drawing/2014/main" id="{142112ED-9724-4F24-A6C7-C48A0F8DF7A6}"/>
              </a:ext>
            </a:extLst>
          </p:cNvPr>
          <p:cNvSpPr txBox="1">
            <a:spLocks/>
          </p:cNvSpPr>
          <p:nvPr/>
        </p:nvSpPr>
        <p:spPr>
          <a:xfrm>
            <a:off x="3799491" y="693683"/>
            <a:ext cx="7851226" cy="533697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endParaRPr lang="en-US" sz="2500" dirty="0"/>
          </a:p>
          <a:p>
            <a:r>
              <a:rPr lang="en-US" sz="2500" dirty="0"/>
              <a:t>Risk Groups for Hepatitis C</a:t>
            </a:r>
          </a:p>
          <a:p>
            <a:pPr lvl="1"/>
            <a:r>
              <a:rPr lang="en-US" sz="2300" b="1" dirty="0"/>
              <a:t>Injection-drug users</a:t>
            </a:r>
          </a:p>
          <a:p>
            <a:pPr lvl="1"/>
            <a:r>
              <a:rPr lang="en-US" sz="2300" dirty="0"/>
              <a:t>Recipients of clotting factors made before 1987</a:t>
            </a:r>
          </a:p>
          <a:p>
            <a:pPr lvl="1"/>
            <a:r>
              <a:rPr lang="en-US" sz="2300" dirty="0"/>
              <a:t>Hemodialysis patients</a:t>
            </a:r>
          </a:p>
          <a:p>
            <a:pPr lvl="1"/>
            <a:r>
              <a:rPr lang="en-US" sz="2300" dirty="0"/>
              <a:t>Recipients of blood and/or solid organs donated before 1992</a:t>
            </a:r>
          </a:p>
          <a:p>
            <a:pPr lvl="1"/>
            <a:r>
              <a:rPr lang="en-US" sz="2300" dirty="0"/>
              <a:t>People with undiagnosed liver problems</a:t>
            </a:r>
          </a:p>
          <a:p>
            <a:pPr lvl="1"/>
            <a:r>
              <a:rPr lang="en-US" sz="2300" dirty="0"/>
              <a:t>Infants born to HCV infected mothers </a:t>
            </a:r>
          </a:p>
          <a:p>
            <a:pPr lvl="1"/>
            <a:r>
              <a:rPr lang="en-US" sz="2300" dirty="0"/>
              <a:t>People who have sex with multiple partners</a:t>
            </a:r>
          </a:p>
          <a:p>
            <a:pPr lvl="1"/>
            <a:r>
              <a:rPr lang="en-US" sz="2300" dirty="0"/>
              <a:t>People who have sex with a HCV infected steady partner</a:t>
            </a:r>
          </a:p>
          <a:p>
            <a:pPr marL="502920" lvl="1" indent="0">
              <a:buNone/>
            </a:pPr>
            <a:endParaRPr lang="en-US" sz="2500" dirty="0"/>
          </a:p>
        </p:txBody>
      </p:sp>
    </p:spTree>
    <p:extLst>
      <p:ext uri="{BB962C8B-B14F-4D97-AF65-F5344CB8AC3E}">
        <p14:creationId xmlns:p14="http://schemas.microsoft.com/office/powerpoint/2010/main" val="2194901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0739D0E-90F8-46B1-8DAC-ACD9FC9B2931}"/>
              </a:ext>
            </a:extLst>
          </p:cNvPr>
          <p:cNvSpPr txBox="1">
            <a:spLocks/>
          </p:cNvSpPr>
          <p:nvPr/>
        </p:nvSpPr>
        <p:spPr>
          <a:xfrm>
            <a:off x="358426" y="1205899"/>
            <a:ext cx="2947482"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dirty="0"/>
              <a:t>Hepatitis C</a:t>
            </a:r>
          </a:p>
        </p:txBody>
      </p:sp>
      <p:sp>
        <p:nvSpPr>
          <p:cNvPr id="4" name="Content Placeholder 1">
            <a:extLst>
              <a:ext uri="{FF2B5EF4-FFF2-40B4-BE49-F238E27FC236}">
                <a16:creationId xmlns:a16="http://schemas.microsoft.com/office/drawing/2014/main" id="{205BF63E-4308-480C-A86C-EE27EF3CCAD8}"/>
              </a:ext>
            </a:extLst>
          </p:cNvPr>
          <p:cNvSpPr txBox="1">
            <a:spLocks/>
          </p:cNvSpPr>
          <p:nvPr/>
        </p:nvSpPr>
        <p:spPr>
          <a:xfrm>
            <a:off x="3799491" y="740979"/>
            <a:ext cx="7493350" cy="5066103"/>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endParaRPr lang="en-US" sz="2500" dirty="0"/>
          </a:p>
          <a:p>
            <a:r>
              <a:rPr lang="en-US" sz="2600" dirty="0"/>
              <a:t>Prevention</a:t>
            </a:r>
          </a:p>
          <a:p>
            <a:pPr lvl="1"/>
            <a:r>
              <a:rPr lang="en-US" sz="2600" dirty="0"/>
              <a:t>Avoid blood exposures</a:t>
            </a:r>
          </a:p>
          <a:p>
            <a:pPr lvl="1"/>
            <a:r>
              <a:rPr lang="en-US" sz="2600" dirty="0"/>
              <a:t>Do not share needles or equipment used for injecting drugs</a:t>
            </a:r>
          </a:p>
          <a:p>
            <a:pPr lvl="1"/>
            <a:r>
              <a:rPr lang="en-US" sz="2600" dirty="0"/>
              <a:t>Use barriers and lubricants</a:t>
            </a:r>
          </a:p>
          <a:p>
            <a:pPr lvl="1"/>
            <a:r>
              <a:rPr lang="en-US" sz="2600" dirty="0"/>
              <a:t>Cover open cuts/wounds</a:t>
            </a:r>
          </a:p>
          <a:p>
            <a:pPr lvl="1"/>
            <a:r>
              <a:rPr lang="en-US" sz="2600" dirty="0"/>
              <a:t>Use universal precautions</a:t>
            </a:r>
          </a:p>
          <a:p>
            <a:pPr lvl="1"/>
            <a:r>
              <a:rPr lang="en-US" sz="2600" dirty="0"/>
              <a:t>Don’t share personal items that may contain blood</a:t>
            </a:r>
          </a:p>
          <a:p>
            <a:pPr lvl="1"/>
            <a:r>
              <a:rPr lang="en-US" sz="2600" dirty="0"/>
              <a:t>Proper sterilization of instruments and tools used for </a:t>
            </a:r>
            <a:r>
              <a:rPr lang="en-US" sz="2600" dirty="0" smtClean="0"/>
              <a:t>tattooing and piercing</a:t>
            </a:r>
            <a:endParaRPr lang="en-US" sz="2600" dirty="0"/>
          </a:p>
        </p:txBody>
      </p:sp>
    </p:spTree>
    <p:extLst>
      <p:ext uri="{BB962C8B-B14F-4D97-AF65-F5344CB8AC3E}">
        <p14:creationId xmlns:p14="http://schemas.microsoft.com/office/powerpoint/2010/main" val="2878500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386C36-DD33-40C2-B8CB-31BF2FF31C52}"/>
              </a:ext>
            </a:extLst>
          </p:cNvPr>
          <p:cNvSpPr>
            <a:spLocks noGrp="1"/>
          </p:cNvSpPr>
          <p:nvPr>
            <p:ph type="title"/>
          </p:nvPr>
        </p:nvSpPr>
        <p:spPr/>
        <p:txBody>
          <a:bodyPr/>
          <a:lstStyle/>
          <a:p>
            <a:r>
              <a:rPr lang="en-US" dirty="0"/>
              <a:t>Hepatitis C – ND Data</a:t>
            </a:r>
          </a:p>
        </p:txBody>
      </p:sp>
      <p:graphicFrame>
        <p:nvGraphicFramePr>
          <p:cNvPr id="7" name="Content Placeholder 6">
            <a:extLst>
              <a:ext uri="{FF2B5EF4-FFF2-40B4-BE49-F238E27FC236}">
                <a16:creationId xmlns:a16="http://schemas.microsoft.com/office/drawing/2014/main" id="{294363C4-5091-4D04-9264-CED5A1C0E33D}"/>
              </a:ext>
            </a:extLst>
          </p:cNvPr>
          <p:cNvGraphicFramePr>
            <a:graphicFrameLocks noGrp="1"/>
          </p:cNvGraphicFramePr>
          <p:nvPr>
            <p:ph idx="1"/>
            <p:extLst>
              <p:ext uri="{D42A27DB-BD31-4B8C-83A1-F6EECF244321}">
                <p14:modId xmlns:p14="http://schemas.microsoft.com/office/powerpoint/2010/main" val="2879768735"/>
              </p:ext>
            </p:extLst>
          </p:nvPr>
        </p:nvGraphicFramePr>
        <p:xfrm>
          <a:off x="3602181" y="1486390"/>
          <a:ext cx="8026400" cy="453397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D74A2CB6-82C8-4675-938B-DE329DE4E601}"/>
              </a:ext>
            </a:extLst>
          </p:cNvPr>
          <p:cNvSpPr txBox="1"/>
          <p:nvPr/>
        </p:nvSpPr>
        <p:spPr>
          <a:xfrm>
            <a:off x="4255591" y="879153"/>
            <a:ext cx="6719581" cy="369332"/>
          </a:xfrm>
          <a:prstGeom prst="rect">
            <a:avLst/>
          </a:prstGeom>
          <a:noFill/>
        </p:spPr>
        <p:txBody>
          <a:bodyPr wrap="square" rtlCol="0">
            <a:spAutoFit/>
          </a:bodyPr>
          <a:lstStyle/>
          <a:p>
            <a:r>
              <a:rPr lang="en-US" dirty="0"/>
              <a:t>Hepatitis C case count and rate per 100,000, 2013-2017, North Dakota</a:t>
            </a:r>
          </a:p>
        </p:txBody>
      </p:sp>
    </p:spTree>
    <p:extLst>
      <p:ext uri="{BB962C8B-B14F-4D97-AF65-F5344CB8AC3E}">
        <p14:creationId xmlns:p14="http://schemas.microsoft.com/office/powerpoint/2010/main" val="4241979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92689" y="1675375"/>
            <a:ext cx="4217850" cy="1441667"/>
          </a:xfrm>
          <a:prstGeom prst="rect">
            <a:avLst/>
          </a:prstGeom>
        </p:spPr>
      </p:pic>
      <p:pic>
        <p:nvPicPr>
          <p:cNvPr id="3" name="Picture 2"/>
          <p:cNvPicPr>
            <a:picLocks noChangeAspect="1"/>
          </p:cNvPicPr>
          <p:nvPr/>
        </p:nvPicPr>
        <p:blipFill>
          <a:blip r:embed="rId3"/>
          <a:stretch>
            <a:fillRect/>
          </a:stretch>
        </p:blipFill>
        <p:spPr>
          <a:xfrm>
            <a:off x="7192689" y="3102763"/>
            <a:ext cx="4217850" cy="1441667"/>
          </a:xfrm>
          <a:prstGeom prst="rect">
            <a:avLst/>
          </a:prstGeom>
        </p:spPr>
      </p:pic>
      <p:pic>
        <p:nvPicPr>
          <p:cNvPr id="4" name="Picture 3"/>
          <p:cNvPicPr>
            <a:picLocks noChangeAspect="1"/>
          </p:cNvPicPr>
          <p:nvPr/>
        </p:nvPicPr>
        <p:blipFill>
          <a:blip r:embed="rId4"/>
          <a:stretch>
            <a:fillRect/>
          </a:stretch>
        </p:blipFill>
        <p:spPr>
          <a:xfrm>
            <a:off x="7192689" y="4536358"/>
            <a:ext cx="4217850" cy="674700"/>
          </a:xfrm>
          <a:prstGeom prst="rect">
            <a:avLst/>
          </a:prstGeom>
        </p:spPr>
      </p:pic>
      <p:pic>
        <p:nvPicPr>
          <p:cNvPr id="5" name="Picture 4"/>
          <p:cNvPicPr>
            <a:picLocks noChangeAspect="1"/>
          </p:cNvPicPr>
          <p:nvPr/>
        </p:nvPicPr>
        <p:blipFill>
          <a:blip r:embed="rId5"/>
          <a:stretch>
            <a:fillRect/>
          </a:stretch>
        </p:blipFill>
        <p:spPr>
          <a:xfrm>
            <a:off x="7192689" y="1542737"/>
            <a:ext cx="4217850" cy="155700"/>
          </a:xfrm>
          <a:prstGeom prst="rect">
            <a:avLst/>
          </a:prstGeom>
        </p:spPr>
      </p:pic>
      <p:sp>
        <p:nvSpPr>
          <p:cNvPr id="7" name="Oval 6"/>
          <p:cNvSpPr/>
          <p:nvPr/>
        </p:nvSpPr>
        <p:spPr>
          <a:xfrm>
            <a:off x="3918271" y="2388460"/>
            <a:ext cx="2809701" cy="208108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Contaminated Skin</a:t>
            </a:r>
          </a:p>
        </p:txBody>
      </p:sp>
      <p:sp>
        <p:nvSpPr>
          <p:cNvPr id="8" name="Oval 7"/>
          <p:cNvSpPr/>
          <p:nvPr/>
        </p:nvSpPr>
        <p:spPr>
          <a:xfrm>
            <a:off x="3962670" y="518884"/>
            <a:ext cx="2720903" cy="210116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Contaminated Hands</a:t>
            </a:r>
          </a:p>
        </p:txBody>
      </p:sp>
      <p:sp>
        <p:nvSpPr>
          <p:cNvPr id="10" name="Oval 9"/>
          <p:cNvSpPr/>
          <p:nvPr/>
        </p:nvSpPr>
        <p:spPr>
          <a:xfrm>
            <a:off x="3897488" y="4237948"/>
            <a:ext cx="2851266" cy="191344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Contaminated environmental services</a:t>
            </a:r>
          </a:p>
        </p:txBody>
      </p:sp>
      <p:sp>
        <p:nvSpPr>
          <p:cNvPr id="11" name="TextBox 10"/>
          <p:cNvSpPr txBox="1"/>
          <p:nvPr/>
        </p:nvSpPr>
        <p:spPr>
          <a:xfrm>
            <a:off x="224444" y="2620053"/>
            <a:ext cx="2633873" cy="1569660"/>
          </a:xfrm>
          <a:prstGeom prst="rect">
            <a:avLst/>
          </a:prstGeom>
          <a:noFill/>
        </p:spPr>
        <p:txBody>
          <a:bodyPr wrap="square" rtlCol="0">
            <a:spAutoFit/>
          </a:bodyPr>
          <a:lstStyle/>
          <a:p>
            <a:r>
              <a:rPr lang="en-US" sz="3200" dirty="0">
                <a:solidFill>
                  <a:schemeClr val="bg1"/>
                </a:solidFill>
              </a:rPr>
              <a:t>How does </a:t>
            </a:r>
          </a:p>
          <a:p>
            <a:r>
              <a:rPr lang="en-US" sz="3200" dirty="0">
                <a:solidFill>
                  <a:schemeClr val="bg1"/>
                </a:solidFill>
              </a:rPr>
              <a:t>Transmission</a:t>
            </a:r>
          </a:p>
          <a:p>
            <a:r>
              <a:rPr lang="en-US" sz="3200" dirty="0">
                <a:solidFill>
                  <a:schemeClr val="bg1"/>
                </a:solidFill>
              </a:rPr>
              <a:t>Occur?</a:t>
            </a:r>
          </a:p>
        </p:txBody>
      </p:sp>
    </p:spTree>
    <p:extLst>
      <p:ext uri="{BB962C8B-B14F-4D97-AF65-F5344CB8AC3E}">
        <p14:creationId xmlns:p14="http://schemas.microsoft.com/office/powerpoint/2010/main" val="1741261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030637"/>
            <a:ext cx="2947482" cy="2873332"/>
          </a:xfrm>
        </p:spPr>
        <p:txBody>
          <a:bodyPr>
            <a:normAutofit/>
          </a:bodyPr>
          <a:lstStyle/>
          <a:p>
            <a:pPr>
              <a:defRPr/>
            </a:pPr>
            <a:r>
              <a:rPr lang="en-US" sz="2400" dirty="0">
                <a:solidFill>
                  <a:schemeClr val="bg1"/>
                </a:solidFill>
              </a:rPr>
              <a:t>Employees who are exposed to blood or other infectious materials:</a:t>
            </a:r>
          </a:p>
        </p:txBody>
      </p:sp>
      <p:sp>
        <p:nvSpPr>
          <p:cNvPr id="31747" name="Content Placeholder 2"/>
          <p:cNvSpPr>
            <a:spLocks noGrp="1"/>
          </p:cNvSpPr>
          <p:nvPr>
            <p:ph idx="1"/>
          </p:nvPr>
        </p:nvSpPr>
        <p:spPr/>
        <p:txBody>
          <a:bodyPr>
            <a:noAutofit/>
          </a:bodyPr>
          <a:lstStyle/>
          <a:p>
            <a:pPr eaLnBrk="1" hangingPunct="1">
              <a:buFont typeface="Wingdings 2" panose="05020102010507070707" pitchFamily="18" charset="2"/>
              <a:buNone/>
              <a:defRPr/>
            </a:pPr>
            <a:r>
              <a:rPr lang="en-US" dirty="0"/>
              <a:t>STAY CALM-If you have come in contact with blood or other body fluids, </a:t>
            </a:r>
            <a:r>
              <a:rPr lang="en-US" u="sng" dirty="0">
                <a:solidFill>
                  <a:schemeClr val="accent1">
                    <a:lumMod val="75000"/>
                  </a:schemeClr>
                </a:solidFill>
              </a:rPr>
              <a:t>you have been involved in an exposure incident.</a:t>
            </a:r>
          </a:p>
          <a:p>
            <a:pPr eaLnBrk="1" hangingPunct="1">
              <a:buFont typeface="Wingdings 2" panose="05020102010507070707" pitchFamily="18" charset="2"/>
              <a:buNone/>
              <a:defRPr/>
            </a:pPr>
            <a:endParaRPr lang="en-US" u="sng" dirty="0">
              <a:solidFill>
                <a:schemeClr val="accent1">
                  <a:lumMod val="75000"/>
                </a:schemeClr>
              </a:solidFill>
            </a:endParaRPr>
          </a:p>
          <a:p>
            <a:pPr eaLnBrk="1" hangingPunct="1">
              <a:buFont typeface="Wingdings 2" panose="05020102010507070707" pitchFamily="18" charset="2"/>
              <a:buNone/>
              <a:defRPr/>
            </a:pPr>
            <a:r>
              <a:rPr lang="en-US" dirty="0"/>
              <a:t>WASH exposed area with soap and water.</a:t>
            </a:r>
          </a:p>
          <a:p>
            <a:pPr eaLnBrk="1" hangingPunct="1">
              <a:buFont typeface="Wingdings 2" panose="05020102010507070707" pitchFamily="18" charset="2"/>
              <a:buNone/>
              <a:defRPr/>
            </a:pPr>
            <a:endParaRPr lang="en-US" dirty="0"/>
          </a:p>
          <a:p>
            <a:pPr eaLnBrk="1" hangingPunct="1">
              <a:buFont typeface="Wingdings 2" panose="05020102010507070707" pitchFamily="18" charset="2"/>
              <a:buNone/>
              <a:defRPr/>
            </a:pPr>
            <a:r>
              <a:rPr lang="en-US" dirty="0"/>
              <a:t>FLUSH splashes to nose, mouth, or skin with water for at least 15 minutes.</a:t>
            </a:r>
          </a:p>
          <a:p>
            <a:pPr eaLnBrk="1" hangingPunct="1">
              <a:buFont typeface="Wingdings 2" panose="05020102010507070707" pitchFamily="18" charset="2"/>
              <a:buNone/>
              <a:defRPr/>
            </a:pPr>
            <a:endParaRPr lang="en-US" dirty="0"/>
          </a:p>
          <a:p>
            <a:pPr eaLnBrk="1" hangingPunct="1">
              <a:buFont typeface="Wingdings 2" panose="05020102010507070707" pitchFamily="18" charset="2"/>
              <a:buNone/>
              <a:defRPr/>
            </a:pPr>
            <a:r>
              <a:rPr lang="en-US" dirty="0"/>
              <a:t>IRRIGATE eyes, </a:t>
            </a:r>
            <a:r>
              <a:rPr lang="en-US" dirty="0" smtClean="0"/>
              <a:t>cuts, </a:t>
            </a:r>
            <a:r>
              <a:rPr lang="en-US" dirty="0"/>
              <a:t>or wounds with water or saline.  </a:t>
            </a:r>
          </a:p>
          <a:p>
            <a:pPr eaLnBrk="1" hangingPunct="1">
              <a:buFont typeface="Wingdings 2" panose="05020102010507070707" pitchFamily="18" charset="2"/>
              <a:buNone/>
              <a:defRPr/>
            </a:pPr>
            <a:endParaRPr lang="en-US" dirty="0"/>
          </a:p>
          <a:p>
            <a:pPr eaLnBrk="1" hangingPunct="1">
              <a:buFont typeface="Wingdings 2" panose="05020102010507070707" pitchFamily="18" charset="2"/>
              <a:buNone/>
              <a:defRPr/>
            </a:pPr>
            <a:r>
              <a:rPr lang="en-US" b="1" dirty="0"/>
              <a:t>REPORT</a:t>
            </a:r>
            <a:r>
              <a:rPr lang="en-US" dirty="0"/>
              <a:t> the exposure to your supervisor.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1" y="3630379"/>
            <a:ext cx="3200401" cy="2147637"/>
          </a:xfrm>
          <a:prstGeom prst="rect">
            <a:avLst/>
          </a:prstGeom>
        </p:spPr>
      </p:pic>
    </p:spTree>
    <p:extLst>
      <p:ext uri="{BB962C8B-B14F-4D97-AF65-F5344CB8AC3E}">
        <p14:creationId xmlns:p14="http://schemas.microsoft.com/office/powerpoint/2010/main" val="642300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a:t>
            </a:r>
          </a:p>
        </p:txBody>
      </p:sp>
      <p:sp>
        <p:nvSpPr>
          <p:cNvPr id="3" name="Content Placeholder 2"/>
          <p:cNvSpPr>
            <a:spLocks noGrp="1"/>
          </p:cNvSpPr>
          <p:nvPr>
            <p:ph idx="1"/>
          </p:nvPr>
        </p:nvSpPr>
        <p:spPr/>
        <p:txBody>
          <a:bodyPr/>
          <a:lstStyle/>
          <a:p>
            <a:r>
              <a:rPr lang="en-US" dirty="0"/>
              <a:t>Bloodborne </a:t>
            </a:r>
            <a:r>
              <a:rPr lang="en-US" dirty="0" smtClean="0"/>
              <a:t>Pathogen </a:t>
            </a:r>
            <a:r>
              <a:rPr lang="en-US" dirty="0"/>
              <a:t>– A disease causing agent that is present in human blood or other bodily fluids that can be transmitted through contact.  The most common bloodborne pathogens include human immunodeficiency virus (HIV) and viral hepatitis (HBV or HCV)</a:t>
            </a:r>
          </a:p>
        </p:txBody>
      </p:sp>
    </p:spTree>
    <p:extLst>
      <p:ext uri="{BB962C8B-B14F-4D97-AF65-F5344CB8AC3E}">
        <p14:creationId xmlns:p14="http://schemas.microsoft.com/office/powerpoint/2010/main" val="16303499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5960" y="0"/>
            <a:ext cx="8822372" cy="1507067"/>
          </a:xfrm>
        </p:spPr>
        <p:txBody>
          <a:bodyPr>
            <a:normAutofit/>
          </a:bodyPr>
          <a:lstStyle/>
          <a:p>
            <a:pPr>
              <a:defRPr/>
            </a:pPr>
            <a:r>
              <a:rPr lang="en-US" sz="2400" b="1" dirty="0">
                <a:solidFill>
                  <a:schemeClr val="bg1"/>
                </a:solidFill>
              </a:rPr>
              <a:t>After the Exposure:</a:t>
            </a:r>
            <a:r>
              <a:rPr lang="en-US" sz="2800" dirty="0">
                <a:solidFill>
                  <a:schemeClr val="bg1"/>
                </a:solidFill>
              </a:rPr>
              <a:t/>
            </a:r>
            <a:br>
              <a:rPr lang="en-US" sz="2800" dirty="0">
                <a:solidFill>
                  <a:schemeClr val="bg1"/>
                </a:solidFill>
              </a:rPr>
            </a:br>
            <a:endParaRPr lang="en-US" sz="2800" dirty="0">
              <a:solidFill>
                <a:schemeClr val="bg1"/>
              </a:solidFill>
            </a:endParaRPr>
          </a:p>
        </p:txBody>
      </p:sp>
      <p:sp>
        <p:nvSpPr>
          <p:cNvPr id="3" name="Content Placeholder 2"/>
          <p:cNvSpPr>
            <a:spLocks noGrp="1"/>
          </p:cNvSpPr>
          <p:nvPr>
            <p:ph idx="1"/>
          </p:nvPr>
        </p:nvSpPr>
        <p:spPr>
          <a:xfrm>
            <a:off x="5224272" y="1034799"/>
            <a:ext cx="6332156" cy="4116319"/>
          </a:xfrm>
        </p:spPr>
        <p:txBody>
          <a:bodyPr>
            <a:normAutofit/>
          </a:bodyPr>
          <a:lstStyle/>
          <a:p>
            <a:pPr marL="82296" indent="0">
              <a:spcAft>
                <a:spcPts val="0"/>
              </a:spcAft>
              <a:buSzPct val="100000"/>
              <a:buNone/>
              <a:defRPr/>
            </a:pPr>
            <a:r>
              <a:rPr lang="en-US" dirty="0"/>
              <a:t>Document routes of exposure and how the exposure occurred.  </a:t>
            </a:r>
            <a:r>
              <a:rPr lang="en-US" b="1" dirty="0"/>
              <a:t>HOW, WHEN, WHERE and WHO.</a:t>
            </a:r>
          </a:p>
          <a:p>
            <a:pPr marL="82296" indent="0">
              <a:spcAft>
                <a:spcPts val="0"/>
              </a:spcAft>
              <a:buSzPct val="100000"/>
              <a:buNone/>
              <a:defRPr/>
            </a:pPr>
            <a:endParaRPr lang="en-US" b="1" dirty="0"/>
          </a:p>
          <a:p>
            <a:pPr marL="82296" indent="0">
              <a:spcAft>
                <a:spcPts val="0"/>
              </a:spcAft>
              <a:buSzPct val="100000"/>
              <a:buNone/>
              <a:defRPr/>
            </a:pPr>
            <a:r>
              <a:rPr lang="en-US" dirty="0"/>
              <a:t>Your employer should have in place a system for reporting exposures in order to quickly assist you.</a:t>
            </a:r>
          </a:p>
          <a:p>
            <a:pPr marL="82296" indent="0">
              <a:spcAft>
                <a:spcPts val="0"/>
              </a:spcAft>
              <a:buSzPct val="100000"/>
              <a:buNone/>
              <a:defRPr/>
            </a:pPr>
            <a:endParaRPr lang="en-US" dirty="0"/>
          </a:p>
          <a:p>
            <a:pPr marL="82296" indent="0">
              <a:spcAft>
                <a:spcPts val="0"/>
              </a:spcAft>
              <a:buSzPct val="100000"/>
              <a:buNone/>
              <a:defRPr/>
            </a:pPr>
            <a:r>
              <a:rPr lang="en-US" b="1" dirty="0">
                <a:solidFill>
                  <a:schemeClr val="accent1">
                    <a:lumMod val="75000"/>
                  </a:schemeClr>
                </a:solidFill>
              </a:rPr>
              <a:t>Seek Medical attention.  A medical professional will provide you with appropriate testing, treatment and education/counseling.</a:t>
            </a:r>
          </a:p>
          <a:p>
            <a:pPr marL="82296" indent="0">
              <a:spcAft>
                <a:spcPts val="0"/>
              </a:spcAft>
              <a:buSzPct val="100000"/>
              <a:buNone/>
              <a:defRPr/>
            </a:pPr>
            <a:endParaRPr lang="en-US" b="1" dirty="0">
              <a:solidFill>
                <a:schemeClr val="accent1">
                  <a:lumMod val="75000"/>
                </a:schemeClr>
              </a:solidFill>
            </a:endParaRPr>
          </a:p>
          <a:p>
            <a:pPr marL="82296" indent="0">
              <a:spcAft>
                <a:spcPts val="0"/>
              </a:spcAft>
              <a:buSzPct val="100000"/>
              <a:buNone/>
              <a:defRPr/>
            </a:pPr>
            <a:r>
              <a:rPr lang="en-US" b="1" dirty="0">
                <a:solidFill>
                  <a:schemeClr val="accent1">
                    <a:lumMod val="75000"/>
                  </a:schemeClr>
                </a:solidFill>
              </a:rPr>
              <a:t>https://www.cdc.gov/niosh/topics/bbp/emergnedl.html</a:t>
            </a:r>
          </a:p>
          <a:p>
            <a:pPr marL="82296" indent="0">
              <a:spcAft>
                <a:spcPts val="0"/>
              </a:spcAft>
              <a:buSzPct val="100000"/>
              <a:buNone/>
              <a:defRPr/>
            </a:pPr>
            <a:endParaRPr lang="en-US" sz="2100" dirty="0"/>
          </a:p>
          <a:p>
            <a:pPr marL="886968" lvl="2">
              <a:spcAft>
                <a:spcPts val="0"/>
              </a:spcAft>
              <a:buFont typeface="Wingdings" pitchFamily="2" charset="2"/>
              <a:buChar char="q"/>
              <a:defRPr/>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58" y="1507077"/>
            <a:ext cx="4779070" cy="364404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3526536" y="5569680"/>
            <a:ext cx="6096000" cy="646331"/>
          </a:xfrm>
          <a:prstGeom prst="rect">
            <a:avLst/>
          </a:prstGeom>
        </p:spPr>
        <p:txBody>
          <a:bodyPr>
            <a:spAutoFit/>
          </a:bodyPr>
          <a:lstStyle/>
          <a:p>
            <a:pPr>
              <a:defRPr/>
            </a:pPr>
            <a:r>
              <a:rPr lang="en-US" dirty="0"/>
              <a:t>* Exposure to a communicable disease without proper PPE should also be reported.</a:t>
            </a:r>
          </a:p>
        </p:txBody>
      </p:sp>
    </p:spTree>
    <p:extLst>
      <p:ext uri="{BB962C8B-B14F-4D97-AF65-F5344CB8AC3E}">
        <p14:creationId xmlns:p14="http://schemas.microsoft.com/office/powerpoint/2010/main" val="91794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036EFB-51A7-4A3E-97E1-74F854B9F514}"/>
              </a:ext>
            </a:extLst>
          </p:cNvPr>
          <p:cNvSpPr>
            <a:spLocks noGrp="1"/>
          </p:cNvSpPr>
          <p:nvPr>
            <p:ph type="title"/>
          </p:nvPr>
        </p:nvSpPr>
        <p:spPr/>
        <p:txBody>
          <a:bodyPr/>
          <a:lstStyle/>
          <a:p>
            <a:r>
              <a:rPr lang="en-US" dirty="0"/>
              <a:t>Infection Prevention and Control</a:t>
            </a:r>
          </a:p>
        </p:txBody>
      </p:sp>
      <p:sp>
        <p:nvSpPr>
          <p:cNvPr id="9" name="Text Placeholder 8">
            <a:extLst>
              <a:ext uri="{FF2B5EF4-FFF2-40B4-BE49-F238E27FC236}">
                <a16:creationId xmlns:a16="http://schemas.microsoft.com/office/drawing/2014/main" id="{49A86AD1-DDA9-4550-AC57-B7B35123C632}"/>
              </a:ext>
            </a:extLst>
          </p:cNvPr>
          <p:cNvSpPr>
            <a:spLocks noGrp="1"/>
          </p:cNvSpPr>
          <p:nvPr>
            <p:ph type="body" sz="half" idx="2"/>
          </p:nvPr>
        </p:nvSpPr>
        <p:spPr/>
        <p:txBody>
          <a:bodyPr/>
          <a:lstStyle/>
          <a:p>
            <a:r>
              <a:rPr lang="en-US" dirty="0"/>
              <a:t>Personal Protective Equipment</a:t>
            </a:r>
          </a:p>
          <a:p>
            <a:r>
              <a:rPr lang="en-US" dirty="0"/>
              <a:t>Handwashing</a:t>
            </a:r>
          </a:p>
          <a:p>
            <a:r>
              <a:rPr lang="en-US" dirty="0"/>
              <a:t>Environmental Cleaning</a:t>
            </a:r>
          </a:p>
        </p:txBody>
      </p:sp>
      <p:pic>
        <p:nvPicPr>
          <p:cNvPr id="10" name="Picture 9">
            <a:extLst>
              <a:ext uri="{FF2B5EF4-FFF2-40B4-BE49-F238E27FC236}">
                <a16:creationId xmlns:a16="http://schemas.microsoft.com/office/drawing/2014/main" id="{770F0887-1C16-4276-BE0B-0A6D894AD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4401" y="1097431"/>
            <a:ext cx="5345618" cy="4670928"/>
          </a:xfrm>
          <a:prstGeom prst="rect">
            <a:avLst/>
          </a:prstGeom>
        </p:spPr>
      </p:pic>
    </p:spTree>
    <p:extLst>
      <p:ext uri="{BB962C8B-B14F-4D97-AF65-F5344CB8AC3E}">
        <p14:creationId xmlns:p14="http://schemas.microsoft.com/office/powerpoint/2010/main" val="683392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890A6-9DA3-404E-B77D-83CDC419E932}"/>
              </a:ext>
            </a:extLst>
          </p:cNvPr>
          <p:cNvSpPr>
            <a:spLocks noGrp="1"/>
          </p:cNvSpPr>
          <p:nvPr>
            <p:ph type="title"/>
          </p:nvPr>
        </p:nvSpPr>
        <p:spPr/>
        <p:txBody>
          <a:bodyPr/>
          <a:lstStyle/>
          <a:p>
            <a:r>
              <a:rPr lang="en-US" dirty="0"/>
              <a:t>Standard Precautions (Universal Precautions)</a:t>
            </a:r>
          </a:p>
        </p:txBody>
      </p:sp>
      <p:sp>
        <p:nvSpPr>
          <p:cNvPr id="3" name="Content Placeholder 2">
            <a:extLst>
              <a:ext uri="{FF2B5EF4-FFF2-40B4-BE49-F238E27FC236}">
                <a16:creationId xmlns:a16="http://schemas.microsoft.com/office/drawing/2014/main" id="{195A6953-5778-4826-B51F-1FCABE0B2727}"/>
              </a:ext>
            </a:extLst>
          </p:cNvPr>
          <p:cNvSpPr>
            <a:spLocks noGrp="1"/>
          </p:cNvSpPr>
          <p:nvPr>
            <p:ph idx="1"/>
          </p:nvPr>
        </p:nvSpPr>
        <p:spPr/>
        <p:txBody>
          <a:bodyPr/>
          <a:lstStyle/>
          <a:p>
            <a:r>
              <a:rPr lang="en-US" dirty="0"/>
              <a:t>Standard precautions are to be used </a:t>
            </a:r>
          </a:p>
          <a:p>
            <a:r>
              <a:rPr lang="en-US" dirty="0"/>
              <a:t>The type of PPE used to complete a task should be selected according to the type of exposure to blood, bodily fluids, wounds, respiratory secretions, mucus membranes, etc. that may occur.</a:t>
            </a:r>
          </a:p>
          <a:p>
            <a:pPr lvl="1"/>
            <a:r>
              <a:rPr lang="en-US" dirty="0"/>
              <a:t>More PPE is not necessarily better!</a:t>
            </a:r>
          </a:p>
          <a:p>
            <a:r>
              <a:rPr lang="en-US" dirty="0"/>
              <a:t>Masks, goggles, or face shields may be needed if there might be splashes, sprays, or other exposures to the eyes, nose and mouth.</a:t>
            </a:r>
          </a:p>
          <a:p>
            <a:r>
              <a:rPr lang="en-US" dirty="0"/>
              <a:t>Gowns may be needed to protect the wearer’s clothing from getting contaminated or soiled. Gowns can also protect from splashes or sprays.</a:t>
            </a:r>
          </a:p>
        </p:txBody>
      </p:sp>
    </p:spTree>
    <p:extLst>
      <p:ext uri="{BB962C8B-B14F-4D97-AF65-F5344CB8AC3E}">
        <p14:creationId xmlns:p14="http://schemas.microsoft.com/office/powerpoint/2010/main" val="469571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890A6-9DA3-404E-B77D-83CDC419E932}"/>
              </a:ext>
            </a:extLst>
          </p:cNvPr>
          <p:cNvSpPr>
            <a:spLocks noGrp="1"/>
          </p:cNvSpPr>
          <p:nvPr>
            <p:ph type="title"/>
          </p:nvPr>
        </p:nvSpPr>
        <p:spPr/>
        <p:txBody>
          <a:bodyPr/>
          <a:lstStyle/>
          <a:p>
            <a:pPr algn="ctr"/>
            <a:r>
              <a:rPr lang="en-US" dirty="0"/>
              <a:t>Two Separate Processes</a:t>
            </a:r>
          </a:p>
        </p:txBody>
      </p:sp>
      <p:sp>
        <p:nvSpPr>
          <p:cNvPr id="3" name="Content Placeholder 2">
            <a:extLst>
              <a:ext uri="{FF2B5EF4-FFF2-40B4-BE49-F238E27FC236}">
                <a16:creationId xmlns:a16="http://schemas.microsoft.com/office/drawing/2014/main" id="{195A6953-5778-4826-B51F-1FCABE0B2727}"/>
              </a:ext>
            </a:extLst>
          </p:cNvPr>
          <p:cNvSpPr>
            <a:spLocks noGrp="1"/>
          </p:cNvSpPr>
          <p:nvPr>
            <p:ph idx="1"/>
          </p:nvPr>
        </p:nvSpPr>
        <p:spPr>
          <a:xfrm>
            <a:off x="3881968" y="795130"/>
            <a:ext cx="7315200" cy="5225238"/>
          </a:xfrm>
        </p:spPr>
        <p:txBody>
          <a:bodyPr>
            <a:normAutofit lnSpcReduction="10000"/>
          </a:bodyPr>
          <a:lstStyle/>
          <a:p>
            <a:endParaRPr lang="en-US" sz="2400" dirty="0"/>
          </a:p>
          <a:p>
            <a:r>
              <a:rPr lang="en-US" sz="2400" b="1" dirty="0"/>
              <a:t>Cleaning: </a:t>
            </a:r>
            <a:r>
              <a:rPr lang="en-US" sz="2400" dirty="0"/>
              <a:t>is the removal of foreign material (e.g., soil, and organic material) from objects and is normally accomplished using water with detergents or enzymatic products. Thorough cleaning is required before disinfection and sterilization because inorganic and organic materials that remain on the surfaces of instruments interfere with the effectiveness of these processes. Also, if soiled materials dry onto the instruments, the removal process becomes more difficult and the disinfection or sterilization process less effective or ineffective.</a:t>
            </a:r>
          </a:p>
          <a:p>
            <a:r>
              <a:rPr lang="en-US" sz="2400" b="1" dirty="0"/>
              <a:t>Disinfection: </a:t>
            </a:r>
            <a:r>
              <a:rPr lang="en-US" sz="2400" dirty="0"/>
              <a:t>is the process that eliminates many or all pathogenic microorganisms, with the exception of bacterial spores, from inanimate objects. </a:t>
            </a:r>
          </a:p>
          <a:p>
            <a:endParaRPr lang="en-US" sz="2400" dirty="0"/>
          </a:p>
        </p:txBody>
      </p:sp>
    </p:spTree>
    <p:extLst>
      <p:ext uri="{BB962C8B-B14F-4D97-AF65-F5344CB8AC3E}">
        <p14:creationId xmlns:p14="http://schemas.microsoft.com/office/powerpoint/2010/main" val="3435731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2BEF9F-F17B-4EBF-8EE8-B7A6151B808B}"/>
              </a:ext>
            </a:extLst>
          </p:cNvPr>
          <p:cNvPicPr>
            <a:picLocks noChangeAspect="1"/>
          </p:cNvPicPr>
          <p:nvPr/>
        </p:nvPicPr>
        <p:blipFill>
          <a:blip r:embed="rId2"/>
          <a:stretch>
            <a:fillRect/>
          </a:stretch>
        </p:blipFill>
        <p:spPr>
          <a:xfrm>
            <a:off x="325012" y="1311994"/>
            <a:ext cx="2770601" cy="4198620"/>
          </a:xfrm>
          <a:prstGeom prst="rect">
            <a:avLst/>
          </a:prstGeom>
        </p:spPr>
      </p:pic>
      <p:sp>
        <p:nvSpPr>
          <p:cNvPr id="3" name="Content Placeholder 2">
            <a:extLst>
              <a:ext uri="{FF2B5EF4-FFF2-40B4-BE49-F238E27FC236}">
                <a16:creationId xmlns:a16="http://schemas.microsoft.com/office/drawing/2014/main" id="{195A6953-5778-4826-B51F-1FCABE0B2727}"/>
              </a:ext>
            </a:extLst>
          </p:cNvPr>
          <p:cNvSpPr>
            <a:spLocks noGrp="1"/>
          </p:cNvSpPr>
          <p:nvPr>
            <p:ph idx="1"/>
          </p:nvPr>
        </p:nvSpPr>
        <p:spPr/>
        <p:txBody>
          <a:bodyPr>
            <a:normAutofit/>
          </a:bodyPr>
          <a:lstStyle/>
          <a:p>
            <a:r>
              <a:rPr lang="en-US" sz="2400" dirty="0"/>
              <a:t>What surface product can be used on</a:t>
            </a:r>
          </a:p>
          <a:p>
            <a:r>
              <a:rPr lang="en-US" sz="2400" dirty="0"/>
              <a:t>How to apply the product to a surface</a:t>
            </a:r>
          </a:p>
          <a:p>
            <a:r>
              <a:rPr lang="en-US" sz="2400" dirty="0"/>
              <a:t>How long to leave product on a surface (contact time)</a:t>
            </a:r>
          </a:p>
          <a:p>
            <a:r>
              <a:rPr lang="en-US" sz="2400" dirty="0"/>
              <a:t>If dilution or rinsing is required</a:t>
            </a:r>
          </a:p>
          <a:p>
            <a:r>
              <a:rPr lang="en-US" sz="2400" dirty="0"/>
              <a:t>Precautions to take when using and applying product</a:t>
            </a:r>
          </a:p>
        </p:txBody>
      </p:sp>
      <p:sp>
        <p:nvSpPr>
          <p:cNvPr id="5" name="TextBox 4">
            <a:extLst>
              <a:ext uri="{FF2B5EF4-FFF2-40B4-BE49-F238E27FC236}">
                <a16:creationId xmlns:a16="http://schemas.microsoft.com/office/drawing/2014/main" id="{4F2338D0-E80D-4107-9739-DBC2F447401F}"/>
              </a:ext>
            </a:extLst>
          </p:cNvPr>
          <p:cNvSpPr txBox="1"/>
          <p:nvPr/>
        </p:nvSpPr>
        <p:spPr>
          <a:xfrm rot="10800000" flipH="1" flipV="1">
            <a:off x="3921877" y="634886"/>
            <a:ext cx="7262591" cy="769441"/>
          </a:xfrm>
          <a:prstGeom prst="rect">
            <a:avLst/>
          </a:prstGeom>
          <a:noFill/>
        </p:spPr>
        <p:txBody>
          <a:bodyPr wrap="square" rtlCol="0">
            <a:spAutoFit/>
          </a:bodyPr>
          <a:lstStyle/>
          <a:p>
            <a:r>
              <a:rPr lang="en-US" sz="4400" dirty="0"/>
              <a:t>How Products Should be Used</a:t>
            </a:r>
          </a:p>
        </p:txBody>
      </p:sp>
    </p:spTree>
    <p:extLst>
      <p:ext uri="{BB962C8B-B14F-4D97-AF65-F5344CB8AC3E}">
        <p14:creationId xmlns:p14="http://schemas.microsoft.com/office/powerpoint/2010/main" val="2022569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2622C-3D05-47E6-B8DF-F1B3A3D3E741}"/>
              </a:ext>
            </a:extLst>
          </p:cNvPr>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25000" lnSpcReduction="20000"/>
          </a:bodyPr>
          <a:lstStyle/>
          <a:p>
            <a:pPr marL="0" indent="0" eaLnBrk="1" hangingPunct="1">
              <a:buNone/>
              <a:defRPr/>
            </a:pPr>
            <a:endParaRPr lang="en-US" sz="7200" b="1" dirty="0"/>
          </a:p>
          <a:p>
            <a:pPr marL="0" indent="0" eaLnBrk="1" hangingPunct="1">
              <a:buNone/>
              <a:defRPr/>
            </a:pPr>
            <a:r>
              <a:rPr lang="en-US" sz="7200" b="1" dirty="0"/>
              <a:t>Each disinfectant has instructions on the label that tell you important facts:</a:t>
            </a:r>
          </a:p>
          <a:p>
            <a:pPr eaLnBrk="1" hangingPunct="1">
              <a:buFont typeface="Wingdings" panose="05000000000000000000" pitchFamily="2" charset="2"/>
              <a:buChar char="ü"/>
              <a:defRPr/>
            </a:pPr>
            <a:r>
              <a:rPr lang="en-US" sz="7200" dirty="0"/>
              <a:t>Which organisms it is effective against</a:t>
            </a:r>
          </a:p>
          <a:p>
            <a:pPr marL="0" indent="0" eaLnBrk="1" hangingPunct="1">
              <a:buNone/>
              <a:defRPr/>
            </a:pPr>
            <a:endParaRPr lang="en-US" sz="7200" dirty="0"/>
          </a:p>
          <a:p>
            <a:pPr eaLnBrk="1" hangingPunct="1">
              <a:buFont typeface="Wingdings" panose="05000000000000000000" pitchFamily="2" charset="2"/>
              <a:buChar char="ü"/>
              <a:defRPr/>
            </a:pPr>
            <a:r>
              <a:rPr lang="en-US" sz="7200" dirty="0"/>
              <a:t>How to apply the product to a surface</a:t>
            </a:r>
          </a:p>
          <a:p>
            <a:pPr marL="0" indent="0" eaLnBrk="1" hangingPunct="1">
              <a:buNone/>
              <a:defRPr/>
            </a:pPr>
            <a:endParaRPr lang="en-US" sz="7200" b="1" dirty="0">
              <a:solidFill>
                <a:schemeClr val="bg1"/>
              </a:solidFill>
            </a:endParaRPr>
          </a:p>
          <a:p>
            <a:pPr eaLnBrk="1" hangingPunct="1">
              <a:buFont typeface="Wingdings" panose="05000000000000000000" pitchFamily="2" charset="2"/>
              <a:buChar char="ü"/>
              <a:defRPr/>
            </a:pPr>
            <a:r>
              <a:rPr lang="en-US" sz="7200" b="1" dirty="0">
                <a:solidFill>
                  <a:schemeClr val="bg1"/>
                </a:solidFill>
              </a:rPr>
              <a:t> </a:t>
            </a:r>
            <a:r>
              <a:rPr lang="en-US" sz="7200" b="1" dirty="0">
                <a:solidFill>
                  <a:schemeClr val="tx1"/>
                </a:solidFill>
              </a:rPr>
              <a:t>Contact or dwell time</a:t>
            </a:r>
            <a:r>
              <a:rPr lang="en-US" altLang="en-US" sz="7200" b="1" dirty="0">
                <a:solidFill>
                  <a:schemeClr val="tx1"/>
                </a:solidFill>
              </a:rPr>
              <a:t> indicates how long the surface must remain wet with disinfectant and is </a:t>
            </a:r>
            <a:r>
              <a:rPr lang="en-US" sz="7200" b="1" dirty="0">
                <a:solidFill>
                  <a:schemeClr val="tx1"/>
                </a:solidFill>
              </a:rPr>
              <a:t>key to the product claims,  ADHERE TO IT!</a:t>
            </a:r>
          </a:p>
          <a:p>
            <a:pPr marL="0" indent="0" eaLnBrk="1" hangingPunct="1">
              <a:buNone/>
              <a:defRPr/>
            </a:pPr>
            <a:endParaRPr lang="en-US" sz="7200" dirty="0"/>
          </a:p>
          <a:p>
            <a:pPr eaLnBrk="1" hangingPunct="1">
              <a:buFont typeface="Wingdings" panose="05000000000000000000" pitchFamily="2" charset="2"/>
              <a:buChar char="ü"/>
              <a:defRPr/>
            </a:pPr>
            <a:r>
              <a:rPr lang="en-US" sz="7200" dirty="0"/>
              <a:t>If the surface needs to be cleaned first and rinsed after using</a:t>
            </a:r>
          </a:p>
          <a:p>
            <a:pPr marL="0" indent="0" eaLnBrk="1" hangingPunct="1">
              <a:buNone/>
              <a:defRPr/>
            </a:pPr>
            <a:endParaRPr lang="en-US" sz="7200" dirty="0"/>
          </a:p>
          <a:p>
            <a:pPr eaLnBrk="1" hangingPunct="1">
              <a:buFont typeface="Wingdings" panose="05000000000000000000" pitchFamily="2" charset="2"/>
              <a:buChar char="ü"/>
              <a:defRPr/>
            </a:pPr>
            <a:r>
              <a:rPr lang="en-US" sz="7200" dirty="0"/>
              <a:t>If the disinfectant is safe for the surface</a:t>
            </a:r>
          </a:p>
          <a:p>
            <a:pPr eaLnBrk="1" hangingPunct="1">
              <a:buFont typeface="Wingdings" panose="05000000000000000000" pitchFamily="2" charset="2"/>
              <a:buChar char="ü"/>
              <a:defRPr/>
            </a:pPr>
            <a:endParaRPr lang="en-US" sz="7200" dirty="0"/>
          </a:p>
          <a:p>
            <a:pPr eaLnBrk="1" hangingPunct="1">
              <a:buFont typeface="Wingdings" panose="05000000000000000000" pitchFamily="2" charset="2"/>
              <a:buChar char="ü"/>
              <a:defRPr/>
            </a:pPr>
            <a:r>
              <a:rPr lang="en-US" sz="7200" dirty="0"/>
              <a:t>Whether the product requires dilution with water before use</a:t>
            </a:r>
          </a:p>
          <a:p>
            <a:pPr marL="0" indent="0" eaLnBrk="1" hangingPunct="1">
              <a:buNone/>
              <a:defRPr/>
            </a:pPr>
            <a:endParaRPr lang="en-US" sz="7200" dirty="0"/>
          </a:p>
          <a:p>
            <a:pPr eaLnBrk="1" hangingPunct="1">
              <a:buFont typeface="Wingdings" panose="05000000000000000000" pitchFamily="2" charset="2"/>
              <a:buChar char="ü"/>
              <a:defRPr/>
            </a:pPr>
            <a:r>
              <a:rPr lang="en-US" sz="7200" dirty="0"/>
              <a:t>Precautions you should take when applying the product, such as wearing gloves or aprons or making sure you have good ventilation during application</a:t>
            </a:r>
          </a:p>
          <a:p>
            <a:pPr marL="0" indent="0">
              <a:buNone/>
              <a:defRPr/>
            </a:pPr>
            <a:endParaRPr lang="en-US" dirty="0"/>
          </a:p>
        </p:txBody>
      </p:sp>
      <p:pic>
        <p:nvPicPr>
          <p:cNvPr id="7" name="Picture 6">
            <a:extLst>
              <a:ext uri="{FF2B5EF4-FFF2-40B4-BE49-F238E27FC236}">
                <a16:creationId xmlns:a16="http://schemas.microsoft.com/office/drawing/2014/main" id="{93C75CA7-554D-4B39-917A-36939ACDEF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498" y="1943456"/>
            <a:ext cx="3208323" cy="29619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1012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2017" y="194205"/>
            <a:ext cx="8194298" cy="5661473"/>
          </a:xfrm>
          <a:prstGeom prst="rect">
            <a:avLst/>
          </a:prstGeom>
        </p:spPr>
      </p:pic>
      <p:sp>
        <p:nvSpPr>
          <p:cNvPr id="3" name="TextBox 2"/>
          <p:cNvSpPr txBox="1"/>
          <p:nvPr/>
        </p:nvSpPr>
        <p:spPr>
          <a:xfrm>
            <a:off x="788377" y="6125308"/>
            <a:ext cx="6176691" cy="369332"/>
          </a:xfrm>
          <a:prstGeom prst="rect">
            <a:avLst/>
          </a:prstGeom>
          <a:noFill/>
        </p:spPr>
        <p:txBody>
          <a:bodyPr wrap="none" rtlCol="0">
            <a:spAutoFit/>
          </a:bodyPr>
          <a:lstStyle/>
          <a:p>
            <a:r>
              <a:rPr lang="en-US" dirty="0"/>
              <a:t>The growth of touchscreens and tablets in healthcare</a:t>
            </a:r>
          </a:p>
        </p:txBody>
      </p:sp>
      <p:sp>
        <p:nvSpPr>
          <p:cNvPr id="5" name="Oval 4"/>
          <p:cNvSpPr/>
          <p:nvPr/>
        </p:nvSpPr>
        <p:spPr>
          <a:xfrm>
            <a:off x="8490438" y="1046285"/>
            <a:ext cx="3349870" cy="286629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Have you cleaned your screen lately?</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0340" y="3482187"/>
            <a:ext cx="2252472" cy="2252472"/>
          </a:xfrm>
          <a:prstGeom prst="rect">
            <a:avLst/>
          </a:prstGeom>
        </p:spPr>
      </p:pic>
    </p:spTree>
    <p:extLst>
      <p:ext uri="{BB962C8B-B14F-4D97-AF65-F5344CB8AC3E}">
        <p14:creationId xmlns:p14="http://schemas.microsoft.com/office/powerpoint/2010/main" val="2155890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273" y="762001"/>
            <a:ext cx="2947482" cy="3919666"/>
          </a:xfrm>
        </p:spPr>
        <p:txBody>
          <a:bodyPr>
            <a:normAutofit/>
          </a:bodyPr>
          <a:lstStyle/>
          <a:p>
            <a:pPr>
              <a:defRPr/>
            </a:pPr>
            <a:r>
              <a:rPr lang="en-US" dirty="0">
                <a:solidFill>
                  <a:schemeClr val="bg1"/>
                </a:solidFill>
              </a:rPr>
              <a:t>Good Housekeeping/</a:t>
            </a:r>
            <a:br>
              <a:rPr lang="en-US" dirty="0">
                <a:solidFill>
                  <a:schemeClr val="bg1"/>
                </a:solidFill>
              </a:rPr>
            </a:br>
            <a:r>
              <a:rPr lang="en-US" dirty="0">
                <a:solidFill>
                  <a:schemeClr val="bg1"/>
                </a:solidFill>
              </a:rPr>
              <a:t>Biohazard spill kit:</a:t>
            </a:r>
          </a:p>
        </p:txBody>
      </p:sp>
      <p:sp>
        <p:nvSpPr>
          <p:cNvPr id="3" name="Content Placeholder 2"/>
          <p:cNvSpPr>
            <a:spLocks noGrp="1"/>
          </p:cNvSpPr>
          <p:nvPr>
            <p:ph idx="1"/>
          </p:nvPr>
        </p:nvSpPr>
        <p:spPr>
          <a:xfrm>
            <a:off x="3869268" y="864108"/>
            <a:ext cx="7431778" cy="5313954"/>
          </a:xfrm>
        </p:spPr>
        <p:txBody>
          <a:bodyPr>
            <a:normAutofit/>
          </a:bodyPr>
          <a:lstStyle/>
          <a:p>
            <a:pPr marL="425196" indent="-342900">
              <a:defRPr/>
            </a:pPr>
            <a:r>
              <a:rPr lang="en-US" sz="2100" dirty="0"/>
              <a:t>Decontaminate work surfaces when the surface has been contaminated.</a:t>
            </a:r>
          </a:p>
          <a:p>
            <a:pPr marL="425196" indent="-342900">
              <a:defRPr/>
            </a:pPr>
            <a:r>
              <a:rPr lang="en-US" sz="2100" dirty="0"/>
              <a:t>Decontaminate equipment after use.</a:t>
            </a:r>
          </a:p>
          <a:p>
            <a:pPr marL="82296" indent="0">
              <a:spcAft>
                <a:spcPts val="0"/>
              </a:spcAft>
              <a:buSzPct val="90000"/>
              <a:buNone/>
              <a:defRPr/>
            </a:pPr>
            <a:r>
              <a:rPr lang="en-US" b="1" dirty="0">
                <a:solidFill>
                  <a:schemeClr val="accent1">
                    <a:lumMod val="75000"/>
                  </a:schemeClr>
                </a:solidFill>
              </a:rPr>
              <a:t>Gloves are not a substitute for hand hygiene, so make sure to perform hand hygiene after removing gloves.</a:t>
            </a:r>
          </a:p>
          <a:p>
            <a:pPr marL="82296" indent="0">
              <a:spcAft>
                <a:spcPts val="0"/>
              </a:spcAft>
              <a:buNone/>
              <a:defRPr/>
            </a:pPr>
            <a:r>
              <a:rPr lang="en-US" b="1" dirty="0">
                <a:solidFill>
                  <a:schemeClr val="tx1"/>
                </a:solidFill>
              </a:rPr>
              <a:t>For blood and body fluid spill</a:t>
            </a:r>
            <a:r>
              <a:rPr lang="en-US" dirty="0">
                <a:solidFill>
                  <a:schemeClr val="tx1"/>
                </a:solidFill>
              </a:rPr>
              <a:t>;</a:t>
            </a:r>
            <a:r>
              <a:rPr lang="en-US" dirty="0"/>
              <a:t> </a:t>
            </a:r>
          </a:p>
          <a:p>
            <a:pPr marL="425196" indent="-342900">
              <a:defRPr/>
            </a:pPr>
            <a:r>
              <a:rPr lang="en-US" dirty="0"/>
              <a:t>Cover with paper towels or other absorbent material (ex. kitty litter) and saturate </a:t>
            </a:r>
            <a:r>
              <a:rPr lang="en-US" dirty="0" smtClean="0"/>
              <a:t>with </a:t>
            </a:r>
            <a:r>
              <a:rPr lang="en-US" dirty="0"/>
              <a:t>disinfectant.  </a:t>
            </a:r>
          </a:p>
          <a:p>
            <a:pPr marL="425196" indent="-342900">
              <a:defRPr/>
            </a:pPr>
            <a:r>
              <a:rPr lang="en-US" dirty="0"/>
              <a:t>Allow contact time of at least 20 minutes before manually cleaning. </a:t>
            </a:r>
          </a:p>
          <a:p>
            <a:pPr marL="425196" indent="-342900">
              <a:defRPr/>
            </a:pPr>
            <a:r>
              <a:rPr lang="en-US" dirty="0"/>
              <a:t>Remember to wear personal protective equipment during this process.</a:t>
            </a:r>
          </a:p>
          <a:p>
            <a:pPr marL="368046" indent="-285750">
              <a:buSzPct val="90000"/>
              <a:defRPr/>
            </a:pPr>
            <a:r>
              <a:rPr lang="en-US" dirty="0"/>
              <a:t>Dispose of PPE and contaminated laundry properly in designated areas or containers.</a:t>
            </a:r>
            <a:endParaRPr lang="en-US" b="1" dirty="0">
              <a:solidFill>
                <a:schemeClr val="accent1">
                  <a:lumMod val="75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353" y="3959378"/>
            <a:ext cx="2389322" cy="1810954"/>
          </a:xfrm>
          <a:prstGeom prst="rect">
            <a:avLst/>
          </a:prstGeom>
        </p:spPr>
      </p:pic>
    </p:spTree>
    <p:extLst>
      <p:ext uri="{BB962C8B-B14F-4D97-AF65-F5344CB8AC3E}">
        <p14:creationId xmlns:p14="http://schemas.microsoft.com/office/powerpoint/2010/main" val="843763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890A6-9DA3-404E-B77D-83CDC419E932}"/>
              </a:ext>
            </a:extLst>
          </p:cNvPr>
          <p:cNvSpPr>
            <a:spLocks noGrp="1"/>
          </p:cNvSpPr>
          <p:nvPr>
            <p:ph type="title"/>
          </p:nvPr>
        </p:nvSpPr>
        <p:spPr/>
        <p:txBody>
          <a:bodyPr/>
          <a:lstStyle/>
          <a:p>
            <a:r>
              <a:rPr lang="en-US" dirty="0"/>
              <a:t>Personal Protective Equipment (PPE)</a:t>
            </a:r>
          </a:p>
        </p:txBody>
      </p:sp>
      <p:sp>
        <p:nvSpPr>
          <p:cNvPr id="3" name="Content Placeholder 2">
            <a:extLst>
              <a:ext uri="{FF2B5EF4-FFF2-40B4-BE49-F238E27FC236}">
                <a16:creationId xmlns:a16="http://schemas.microsoft.com/office/drawing/2014/main" id="{195A6953-5778-4826-B51F-1FCABE0B2727}"/>
              </a:ext>
            </a:extLst>
          </p:cNvPr>
          <p:cNvSpPr>
            <a:spLocks noGrp="1"/>
          </p:cNvSpPr>
          <p:nvPr>
            <p:ph idx="1"/>
          </p:nvPr>
        </p:nvSpPr>
        <p:spPr/>
        <p:txBody>
          <a:bodyPr>
            <a:normAutofit/>
          </a:bodyPr>
          <a:lstStyle/>
          <a:p>
            <a:pPr marL="0" indent="0">
              <a:buNone/>
            </a:pPr>
            <a:r>
              <a:rPr lang="en-US" sz="2400" dirty="0"/>
              <a:t>Protective clothing, gloves, face shields, goggles, masks, respirators, or other equipment to prevent injury or the spread of infectious diseases.</a:t>
            </a:r>
          </a:p>
        </p:txBody>
      </p:sp>
    </p:spTree>
    <p:extLst>
      <p:ext uri="{BB962C8B-B14F-4D97-AF65-F5344CB8AC3E}">
        <p14:creationId xmlns:p14="http://schemas.microsoft.com/office/powerpoint/2010/main" val="3337805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31709" y="554653"/>
            <a:ext cx="6096000" cy="4031873"/>
          </a:xfrm>
          <a:prstGeom prst="rect">
            <a:avLst/>
          </a:prstGeom>
        </p:spPr>
        <p:txBody>
          <a:bodyPr>
            <a:spAutoFit/>
          </a:bodyPr>
          <a:lstStyle/>
          <a:p>
            <a:r>
              <a:rPr lang="en-US" sz="3200" b="1" dirty="0">
                <a:latin typeface="+mj-lt"/>
              </a:rPr>
              <a:t>Sequence for Donning PPE:</a:t>
            </a:r>
          </a:p>
          <a:p>
            <a:endParaRPr lang="en-US" sz="3200" dirty="0">
              <a:latin typeface="+mj-lt"/>
            </a:endParaRPr>
          </a:p>
          <a:p>
            <a:pPr marL="457200" indent="-457200">
              <a:buClr>
                <a:schemeClr val="tx1"/>
              </a:buClr>
              <a:buFont typeface="Wingdings" panose="05000000000000000000" pitchFamily="2" charset="2"/>
              <a:buChar char="ü"/>
            </a:pPr>
            <a:r>
              <a:rPr lang="en-US" sz="3200" dirty="0">
                <a:latin typeface="+mj-lt"/>
              </a:rPr>
              <a:t>Hand Hygiene</a:t>
            </a:r>
          </a:p>
          <a:p>
            <a:pPr marL="457200" indent="-457200">
              <a:buClr>
                <a:schemeClr val="tx1"/>
              </a:buClr>
              <a:buFont typeface="Wingdings" panose="05000000000000000000" pitchFamily="2" charset="2"/>
              <a:buChar char="ü"/>
            </a:pPr>
            <a:r>
              <a:rPr lang="en-US" sz="3200" dirty="0">
                <a:latin typeface="+mj-lt"/>
              </a:rPr>
              <a:t>Gown/apron</a:t>
            </a:r>
          </a:p>
          <a:p>
            <a:pPr marL="457200" indent="-457200">
              <a:buClr>
                <a:schemeClr val="tx1"/>
              </a:buClr>
              <a:buFont typeface="Wingdings" panose="05000000000000000000" pitchFamily="2" charset="2"/>
              <a:buChar char="ü"/>
            </a:pPr>
            <a:r>
              <a:rPr lang="en-US" sz="3200" dirty="0">
                <a:latin typeface="+mj-lt"/>
              </a:rPr>
              <a:t>Surgical or particulate mask (N95)</a:t>
            </a:r>
          </a:p>
          <a:p>
            <a:pPr marL="457200" indent="-457200">
              <a:buClr>
                <a:schemeClr val="tx1"/>
              </a:buClr>
              <a:buFont typeface="Wingdings" panose="05000000000000000000" pitchFamily="2" charset="2"/>
              <a:buChar char="ü"/>
            </a:pPr>
            <a:r>
              <a:rPr lang="en-US" sz="3200" dirty="0">
                <a:latin typeface="+mj-lt"/>
              </a:rPr>
              <a:t>Protective Eye wear</a:t>
            </a:r>
          </a:p>
          <a:p>
            <a:pPr marL="457200" indent="-457200">
              <a:buClr>
                <a:schemeClr val="tx1"/>
              </a:buClr>
              <a:buFont typeface="Wingdings" panose="05000000000000000000" pitchFamily="2" charset="2"/>
              <a:buChar char="ü"/>
            </a:pPr>
            <a:r>
              <a:rPr lang="en-US" sz="3200" dirty="0">
                <a:latin typeface="+mj-lt"/>
              </a:rPr>
              <a:t>Gloves</a:t>
            </a:r>
          </a:p>
        </p:txBody>
      </p:sp>
      <p:pic>
        <p:nvPicPr>
          <p:cNvPr id="2" name="Picture 1">
            <a:extLst>
              <a:ext uri="{FF2B5EF4-FFF2-40B4-BE49-F238E27FC236}">
                <a16:creationId xmlns:a16="http://schemas.microsoft.com/office/drawing/2014/main" id="{3711CBB7-C051-40D4-82F3-E1CD6688992F}"/>
              </a:ext>
            </a:extLst>
          </p:cNvPr>
          <p:cNvPicPr>
            <a:picLocks noChangeAspect="1"/>
          </p:cNvPicPr>
          <p:nvPr/>
        </p:nvPicPr>
        <p:blipFill>
          <a:blip r:embed="rId3"/>
          <a:stretch>
            <a:fillRect/>
          </a:stretch>
        </p:blipFill>
        <p:spPr>
          <a:xfrm>
            <a:off x="252919" y="480446"/>
            <a:ext cx="4628283" cy="6028841"/>
          </a:xfrm>
          <a:prstGeom prst="rect">
            <a:avLst/>
          </a:prstGeom>
        </p:spPr>
      </p:pic>
      <p:sp>
        <p:nvSpPr>
          <p:cNvPr id="4" name="Title 3">
            <a:extLst>
              <a:ext uri="{FF2B5EF4-FFF2-40B4-BE49-F238E27FC236}">
                <a16:creationId xmlns:a16="http://schemas.microsoft.com/office/drawing/2014/main" id="{69F3B32E-CC04-48DC-A3A7-A6C20419D688}"/>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3285375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890A6-9DA3-404E-B77D-83CDC419E932}"/>
              </a:ext>
            </a:extLst>
          </p:cNvPr>
          <p:cNvSpPr>
            <a:spLocks noGrp="1"/>
          </p:cNvSpPr>
          <p:nvPr>
            <p:ph type="title"/>
          </p:nvPr>
        </p:nvSpPr>
        <p:spPr/>
        <p:txBody>
          <a:bodyPr/>
          <a:lstStyle/>
          <a:p>
            <a:r>
              <a:rPr lang="en-US" dirty="0"/>
              <a:t>Bloodborne Pathogens</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pic>
        <p:nvPicPr>
          <p:cNvPr id="4" name="Picture 3">
            <a:extLst>
              <a:ext uri="{FF2B5EF4-FFF2-40B4-BE49-F238E27FC236}">
                <a16:creationId xmlns:a16="http://schemas.microsoft.com/office/drawing/2014/main" id="{CA4CB6CA-C1CA-4114-94D8-039857844815}"/>
              </a:ext>
            </a:extLst>
          </p:cNvPr>
          <p:cNvPicPr>
            <a:picLocks noChangeAspect="1"/>
          </p:cNvPicPr>
          <p:nvPr/>
        </p:nvPicPr>
        <p:blipFill>
          <a:blip r:embed="rId2"/>
          <a:stretch>
            <a:fillRect/>
          </a:stretch>
        </p:blipFill>
        <p:spPr>
          <a:xfrm>
            <a:off x="406400" y="2889745"/>
            <a:ext cx="11430000" cy="26574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03051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20512" y="623048"/>
            <a:ext cx="6096000" cy="4401205"/>
          </a:xfrm>
          <a:prstGeom prst="rect">
            <a:avLst/>
          </a:prstGeom>
        </p:spPr>
        <p:txBody>
          <a:bodyPr>
            <a:spAutoFit/>
          </a:bodyPr>
          <a:lstStyle/>
          <a:p>
            <a:pPr>
              <a:buClr>
                <a:schemeClr val="tx1"/>
              </a:buClr>
            </a:pPr>
            <a:r>
              <a:rPr lang="en-US" sz="3200" b="1" dirty="0">
                <a:latin typeface="+mj-lt"/>
              </a:rPr>
              <a:t>Sequence for Removing PPE:</a:t>
            </a:r>
          </a:p>
          <a:p>
            <a:pPr>
              <a:buClr>
                <a:schemeClr val="tx1"/>
              </a:buClr>
            </a:pPr>
            <a:endParaRPr lang="en-US" sz="3200" dirty="0">
              <a:latin typeface="+mj-lt"/>
            </a:endParaRPr>
          </a:p>
          <a:p>
            <a:pPr marL="342900" indent="-342900">
              <a:buClr>
                <a:schemeClr val="tx1"/>
              </a:buClr>
              <a:buFont typeface="Wingdings" panose="05000000000000000000" pitchFamily="2" charset="2"/>
              <a:buChar char="ü"/>
            </a:pPr>
            <a:r>
              <a:rPr lang="en-US" sz="3200" dirty="0">
                <a:latin typeface="+mj-lt"/>
              </a:rPr>
              <a:t>Gloves</a:t>
            </a:r>
          </a:p>
          <a:p>
            <a:pPr marL="342900" indent="-342900">
              <a:buClr>
                <a:schemeClr val="tx1"/>
              </a:buClr>
              <a:buFont typeface="Wingdings" panose="05000000000000000000" pitchFamily="2" charset="2"/>
              <a:buChar char="ü"/>
            </a:pPr>
            <a:r>
              <a:rPr lang="en-US" sz="3200" dirty="0">
                <a:latin typeface="+mj-lt"/>
              </a:rPr>
              <a:t>Hand hygiene</a:t>
            </a:r>
          </a:p>
          <a:p>
            <a:pPr marL="342900" indent="-342900">
              <a:buClr>
                <a:schemeClr val="tx1"/>
              </a:buClr>
              <a:buFont typeface="Wingdings" panose="05000000000000000000" pitchFamily="2" charset="2"/>
              <a:buChar char="ü"/>
            </a:pPr>
            <a:r>
              <a:rPr lang="en-US" sz="3200" dirty="0">
                <a:latin typeface="+mj-lt"/>
              </a:rPr>
              <a:t>Face shields or goggles</a:t>
            </a:r>
          </a:p>
          <a:p>
            <a:pPr marL="342900" indent="-342900">
              <a:buClr>
                <a:schemeClr val="tx1"/>
              </a:buClr>
              <a:buFont typeface="Wingdings" panose="05000000000000000000" pitchFamily="2" charset="2"/>
              <a:buChar char="ü"/>
            </a:pPr>
            <a:r>
              <a:rPr lang="en-US" sz="3200" dirty="0">
                <a:latin typeface="+mj-lt"/>
              </a:rPr>
              <a:t>Gown</a:t>
            </a:r>
          </a:p>
          <a:p>
            <a:pPr marL="342900" indent="-342900">
              <a:buClr>
                <a:schemeClr val="tx1"/>
              </a:buClr>
              <a:buFont typeface="Wingdings" panose="05000000000000000000" pitchFamily="2" charset="2"/>
              <a:buChar char="ü"/>
            </a:pPr>
            <a:r>
              <a:rPr lang="en-US" sz="3200" dirty="0">
                <a:latin typeface="+mj-lt"/>
              </a:rPr>
              <a:t>Mask or respirator</a:t>
            </a:r>
          </a:p>
          <a:p>
            <a:pPr marL="342900" indent="-342900">
              <a:buClr>
                <a:schemeClr val="tx1"/>
              </a:buClr>
              <a:buFont typeface="Wingdings" panose="05000000000000000000" pitchFamily="2" charset="2"/>
              <a:buChar char="ü"/>
            </a:pPr>
            <a:r>
              <a:rPr lang="en-US" sz="3200" dirty="0">
                <a:latin typeface="+mj-lt"/>
              </a:rPr>
              <a:t>Hand hygiene</a:t>
            </a:r>
          </a:p>
          <a:p>
            <a:pPr>
              <a:buClr>
                <a:schemeClr val="tx1"/>
              </a:buClr>
            </a:pPr>
            <a:endParaRPr lang="en-US" sz="2400" dirty="0">
              <a:latin typeface="+mj-lt"/>
            </a:endParaRPr>
          </a:p>
        </p:txBody>
      </p:sp>
      <p:pic>
        <p:nvPicPr>
          <p:cNvPr id="3" name="Picture 2">
            <a:extLst>
              <a:ext uri="{FF2B5EF4-FFF2-40B4-BE49-F238E27FC236}">
                <a16:creationId xmlns:a16="http://schemas.microsoft.com/office/drawing/2014/main" id="{A6629864-E194-4A34-967D-5F227BF08357}"/>
              </a:ext>
            </a:extLst>
          </p:cNvPr>
          <p:cNvPicPr>
            <a:picLocks noChangeAspect="1"/>
          </p:cNvPicPr>
          <p:nvPr/>
        </p:nvPicPr>
        <p:blipFill>
          <a:blip r:embed="rId3"/>
          <a:stretch>
            <a:fillRect/>
          </a:stretch>
        </p:blipFill>
        <p:spPr>
          <a:xfrm>
            <a:off x="152176" y="123987"/>
            <a:ext cx="4863417" cy="6416298"/>
          </a:xfrm>
          <a:prstGeom prst="rect">
            <a:avLst/>
          </a:prstGeom>
        </p:spPr>
      </p:pic>
      <p:sp>
        <p:nvSpPr>
          <p:cNvPr id="4" name="Title 3">
            <a:extLst>
              <a:ext uri="{FF2B5EF4-FFF2-40B4-BE49-F238E27FC236}">
                <a16:creationId xmlns:a16="http://schemas.microsoft.com/office/drawing/2014/main" id="{3317D9D9-3DE4-44B0-9F70-86F8996C3C8E}"/>
              </a:ext>
            </a:extLst>
          </p:cNvPr>
          <p:cNvSpPr>
            <a:spLocks noGrp="1"/>
          </p:cNvSpPr>
          <p:nvPr>
            <p:ph type="title"/>
          </p:nvPr>
        </p:nvSpPr>
        <p:spPr/>
        <p:txBody>
          <a:bodyPr/>
          <a:lstStyle/>
          <a:p>
            <a:endParaRPr lang="en-US" dirty="0"/>
          </a:p>
        </p:txBody>
      </p:sp>
      <p:sp>
        <p:nvSpPr>
          <p:cNvPr id="6" name="Content Placeholder 5">
            <a:extLst>
              <a:ext uri="{FF2B5EF4-FFF2-40B4-BE49-F238E27FC236}">
                <a16:creationId xmlns:a16="http://schemas.microsoft.com/office/drawing/2014/main" id="{8AADB8DF-875D-44C9-BBBD-B7A63F4D5D64}"/>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9172651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890A6-9DA3-404E-B77D-83CDC419E93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95A6953-5778-4826-B51F-1FCABE0B2727}"/>
              </a:ext>
            </a:extLst>
          </p:cNvPr>
          <p:cNvSpPr>
            <a:spLocks noGrp="1"/>
          </p:cNvSpPr>
          <p:nvPr>
            <p:ph idx="1"/>
          </p:nvPr>
        </p:nvSpPr>
        <p:spPr/>
        <p:txBody>
          <a:bodyPr/>
          <a:lstStyle/>
          <a:p>
            <a:r>
              <a:rPr lang="en-US" dirty="0"/>
              <a:t>Must be worn if wearer or patient/client </a:t>
            </a:r>
            <a:r>
              <a:rPr lang="en-US" dirty="0" smtClean="0"/>
              <a:t>has </a:t>
            </a:r>
            <a:r>
              <a:rPr lang="en-US" dirty="0"/>
              <a:t>cuts, open wounds/sores, blisters, or visibly issues with skin integrity</a:t>
            </a:r>
          </a:p>
          <a:p>
            <a:r>
              <a:rPr lang="en-US" dirty="0"/>
              <a:t>Must be worn for procedures and other tasks </a:t>
            </a:r>
            <a:r>
              <a:rPr lang="en-US" dirty="0" smtClean="0"/>
              <a:t>when </a:t>
            </a:r>
            <a:r>
              <a:rPr lang="en-US" dirty="0"/>
              <a:t>contact with blood, bodily fluid, mucous membranes, or potentially infectious material may occur</a:t>
            </a:r>
          </a:p>
          <a:p>
            <a:r>
              <a:rPr lang="en-US" dirty="0"/>
              <a:t>Must be changed between tasks (dirty to clean) and hands should never be washed with gloves on</a:t>
            </a:r>
          </a:p>
          <a:p>
            <a:r>
              <a:rPr lang="en-US" dirty="0"/>
              <a:t>If gloves get soiled, they must be changed.</a:t>
            </a:r>
          </a:p>
          <a:p>
            <a:r>
              <a:rPr lang="en-US" dirty="0"/>
              <a:t>Gloves can be a mode of transmission when not removed immediately after a task is performed.</a:t>
            </a:r>
          </a:p>
          <a:p>
            <a:r>
              <a:rPr lang="en-US" dirty="0"/>
              <a:t>Perform hand hygiene immediately after gloves are removed.</a:t>
            </a:r>
          </a:p>
        </p:txBody>
      </p:sp>
      <p:pic>
        <p:nvPicPr>
          <p:cNvPr id="5" name="Picture 4">
            <a:extLst>
              <a:ext uri="{FF2B5EF4-FFF2-40B4-BE49-F238E27FC236}">
                <a16:creationId xmlns:a16="http://schemas.microsoft.com/office/drawing/2014/main" id="{34F5E35D-DC8C-42CA-AF4E-DCF9C9205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89" y="1030860"/>
            <a:ext cx="3147298" cy="4719835"/>
          </a:xfrm>
          <a:prstGeom prst="rect">
            <a:avLst/>
          </a:prstGeom>
        </p:spPr>
      </p:pic>
      <p:sp>
        <p:nvSpPr>
          <p:cNvPr id="4" name="TextBox 3">
            <a:extLst>
              <a:ext uri="{FF2B5EF4-FFF2-40B4-BE49-F238E27FC236}">
                <a16:creationId xmlns:a16="http://schemas.microsoft.com/office/drawing/2014/main" id="{FC37EE11-1CDA-44EA-A4B4-99AA7B2AA445}"/>
              </a:ext>
            </a:extLst>
          </p:cNvPr>
          <p:cNvSpPr txBox="1"/>
          <p:nvPr/>
        </p:nvSpPr>
        <p:spPr>
          <a:xfrm rot="10800000" flipH="1" flipV="1">
            <a:off x="3929229" y="708338"/>
            <a:ext cx="3597639" cy="830997"/>
          </a:xfrm>
          <a:prstGeom prst="rect">
            <a:avLst/>
          </a:prstGeom>
          <a:noFill/>
        </p:spPr>
        <p:txBody>
          <a:bodyPr wrap="square" rtlCol="0">
            <a:spAutoFit/>
          </a:bodyPr>
          <a:lstStyle/>
          <a:p>
            <a:r>
              <a:rPr lang="en-US" sz="4800" dirty="0"/>
              <a:t>Gloves</a:t>
            </a:r>
          </a:p>
        </p:txBody>
      </p:sp>
    </p:spTree>
    <p:extLst>
      <p:ext uri="{BB962C8B-B14F-4D97-AF65-F5344CB8AC3E}">
        <p14:creationId xmlns:p14="http://schemas.microsoft.com/office/powerpoint/2010/main" val="36228952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9AAAF75-1C0E-4E33-90C6-188DC7426155}"/>
              </a:ext>
            </a:extLst>
          </p:cNvPr>
          <p:cNvPicPr>
            <a:picLocks noGrp="1" noChangeAspect="1"/>
          </p:cNvPicPr>
          <p:nvPr>
            <p:ph idx="4294967295"/>
          </p:nvPr>
        </p:nvPicPr>
        <p:blipFill>
          <a:blip r:embed="rId2"/>
          <a:stretch>
            <a:fillRect/>
          </a:stretch>
        </p:blipFill>
        <p:spPr>
          <a:xfrm>
            <a:off x="2613558" y="590305"/>
            <a:ext cx="5757862" cy="3565525"/>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1501766E-6169-4F68-8B97-41FAB0D59AD5}"/>
              </a:ext>
            </a:extLst>
          </p:cNvPr>
          <p:cNvPicPr>
            <a:picLocks noChangeAspect="1"/>
          </p:cNvPicPr>
          <p:nvPr/>
        </p:nvPicPr>
        <p:blipFill>
          <a:blip r:embed="rId3"/>
          <a:stretch>
            <a:fillRect/>
          </a:stretch>
        </p:blipFill>
        <p:spPr>
          <a:xfrm>
            <a:off x="2623624" y="4155830"/>
            <a:ext cx="5737731" cy="202180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687741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890A6-9DA3-404E-B77D-83CDC419E932}"/>
              </a:ext>
            </a:extLst>
          </p:cNvPr>
          <p:cNvSpPr>
            <a:spLocks noGrp="1"/>
          </p:cNvSpPr>
          <p:nvPr>
            <p:ph type="title"/>
          </p:nvPr>
        </p:nvSpPr>
        <p:spPr/>
        <p:txBody>
          <a:bodyPr/>
          <a:lstStyle/>
          <a:p>
            <a:r>
              <a:rPr lang="en-US" dirty="0"/>
              <a:t>Gloves are </a:t>
            </a:r>
            <a:r>
              <a:rPr lang="en-US" b="1" u="sng" dirty="0"/>
              <a:t>NEVER</a:t>
            </a:r>
            <a:r>
              <a:rPr lang="en-US" dirty="0"/>
              <a:t> a substitute for hand hygiene!</a:t>
            </a:r>
          </a:p>
        </p:txBody>
      </p:sp>
      <p:sp>
        <p:nvSpPr>
          <p:cNvPr id="3" name="Content Placeholder 2">
            <a:extLst>
              <a:ext uri="{FF2B5EF4-FFF2-40B4-BE49-F238E27FC236}">
                <a16:creationId xmlns:a16="http://schemas.microsoft.com/office/drawing/2014/main" id="{195A6953-5778-4826-B51F-1FCABE0B2727}"/>
              </a:ext>
            </a:extLst>
          </p:cNvPr>
          <p:cNvSpPr>
            <a:spLocks noGrp="1"/>
          </p:cNvSpPr>
          <p:nvPr>
            <p:ph idx="1"/>
          </p:nvPr>
        </p:nvSpPr>
        <p:spPr/>
        <p:txBody>
          <a:bodyPr/>
          <a:lstStyle/>
          <a:p>
            <a:r>
              <a:rPr lang="en-US" dirty="0"/>
              <a:t>Hand hygiene must be performed before and after glove use.</a:t>
            </a:r>
          </a:p>
          <a:p>
            <a:r>
              <a:rPr lang="en-US" dirty="0"/>
              <a:t>Gloves should be removed and hand hygiene performed when moving from one task to another.</a:t>
            </a:r>
          </a:p>
          <a:p>
            <a:pPr lvl="1"/>
            <a:r>
              <a:rPr lang="en-US" dirty="0"/>
              <a:t>Example: need to get more supplies once you started a procedure</a:t>
            </a:r>
          </a:p>
          <a:p>
            <a:r>
              <a:rPr lang="en-US" dirty="0"/>
              <a:t>REMEMBER to perform hand hygiene when you are done with your task before you re-glove!</a:t>
            </a:r>
          </a:p>
        </p:txBody>
      </p:sp>
    </p:spTree>
    <p:extLst>
      <p:ext uri="{BB962C8B-B14F-4D97-AF65-F5344CB8AC3E}">
        <p14:creationId xmlns:p14="http://schemas.microsoft.com/office/powerpoint/2010/main" val="11417183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890A6-9DA3-404E-B77D-83CDC419E932}"/>
              </a:ext>
            </a:extLst>
          </p:cNvPr>
          <p:cNvSpPr>
            <a:spLocks noGrp="1"/>
          </p:cNvSpPr>
          <p:nvPr>
            <p:ph type="title"/>
          </p:nvPr>
        </p:nvSpPr>
        <p:spPr/>
        <p:txBody>
          <a:bodyPr/>
          <a:lstStyle/>
          <a:p>
            <a:r>
              <a:rPr lang="en-US" dirty="0"/>
              <a:t>Hand Hygiene</a:t>
            </a:r>
          </a:p>
        </p:txBody>
      </p:sp>
      <p:pic>
        <p:nvPicPr>
          <p:cNvPr id="5" name="Content Placeholder 4">
            <a:extLst>
              <a:ext uri="{FF2B5EF4-FFF2-40B4-BE49-F238E27FC236}">
                <a16:creationId xmlns:a16="http://schemas.microsoft.com/office/drawing/2014/main" id="{DCBC10FE-25FC-453F-8382-6B967A57426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6208" b="6208"/>
          <a:stretch>
            <a:fillRect/>
          </a:stretch>
        </p:blipFill>
        <p:spPr>
          <a:prstGeom prst="rect">
            <a:avLst/>
          </a:prstGeom>
        </p:spPr>
      </p:pic>
      <p:sp>
        <p:nvSpPr>
          <p:cNvPr id="4" name="Text Placeholder 3">
            <a:extLst>
              <a:ext uri="{FF2B5EF4-FFF2-40B4-BE49-F238E27FC236}">
                <a16:creationId xmlns:a16="http://schemas.microsoft.com/office/drawing/2014/main" id="{A8A91FEF-E9C4-4792-8FAD-C99D62210529}"/>
              </a:ext>
            </a:extLst>
          </p:cNvPr>
          <p:cNvSpPr>
            <a:spLocks noGrp="1"/>
          </p:cNvSpPr>
          <p:nvPr>
            <p:ph type="body" sz="half" idx="2"/>
          </p:nvPr>
        </p:nvSpPr>
        <p:spPr/>
        <p:txBody>
          <a:bodyPr/>
          <a:lstStyle/>
          <a:p>
            <a:r>
              <a:rPr lang="en-US" dirty="0"/>
              <a:t>#1 defense to prevent infection!</a:t>
            </a:r>
          </a:p>
        </p:txBody>
      </p:sp>
    </p:spTree>
    <p:extLst>
      <p:ext uri="{BB962C8B-B14F-4D97-AF65-F5344CB8AC3E}">
        <p14:creationId xmlns:p14="http://schemas.microsoft.com/office/powerpoint/2010/main" val="2964148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CC9A9D-0061-4A81-97EE-6C255BD36623}"/>
              </a:ext>
            </a:extLst>
          </p:cNvPr>
          <p:cNvSpPr>
            <a:spLocks noGrp="1"/>
          </p:cNvSpPr>
          <p:nvPr>
            <p:ph type="title"/>
          </p:nvPr>
        </p:nvSpPr>
        <p:spPr/>
        <p:txBody>
          <a:bodyPr/>
          <a:lstStyle/>
          <a:p>
            <a:r>
              <a:rPr lang="en-US" dirty="0"/>
              <a:t>What’s the difference?</a:t>
            </a:r>
          </a:p>
        </p:txBody>
      </p:sp>
      <p:sp>
        <p:nvSpPr>
          <p:cNvPr id="5" name="Text Placeholder 4">
            <a:extLst>
              <a:ext uri="{FF2B5EF4-FFF2-40B4-BE49-F238E27FC236}">
                <a16:creationId xmlns:a16="http://schemas.microsoft.com/office/drawing/2014/main" id="{65D89142-A0FC-4283-9A88-B01B6EEF8359}"/>
              </a:ext>
            </a:extLst>
          </p:cNvPr>
          <p:cNvSpPr>
            <a:spLocks noGrp="1"/>
          </p:cNvSpPr>
          <p:nvPr>
            <p:ph type="body" idx="1"/>
          </p:nvPr>
        </p:nvSpPr>
        <p:spPr/>
        <p:txBody>
          <a:bodyPr/>
          <a:lstStyle/>
          <a:p>
            <a:r>
              <a:rPr lang="en-US" dirty="0"/>
              <a:t>Handwashing</a:t>
            </a:r>
          </a:p>
        </p:txBody>
      </p:sp>
      <p:sp>
        <p:nvSpPr>
          <p:cNvPr id="6" name="Content Placeholder 5">
            <a:extLst>
              <a:ext uri="{FF2B5EF4-FFF2-40B4-BE49-F238E27FC236}">
                <a16:creationId xmlns:a16="http://schemas.microsoft.com/office/drawing/2014/main" id="{48B2A12B-BB1F-4A83-8C35-84FDAF2CBD9C}"/>
              </a:ext>
            </a:extLst>
          </p:cNvPr>
          <p:cNvSpPr>
            <a:spLocks noGrp="1"/>
          </p:cNvSpPr>
          <p:nvPr>
            <p:ph sz="half" idx="2"/>
          </p:nvPr>
        </p:nvSpPr>
        <p:spPr/>
        <p:txBody>
          <a:bodyPr/>
          <a:lstStyle/>
          <a:p>
            <a:r>
              <a:rPr lang="en-US" dirty="0"/>
              <a:t>Mechanical removal of dirt, grime, microorganisms, etc.</a:t>
            </a:r>
          </a:p>
          <a:p>
            <a:r>
              <a:rPr lang="en-US" dirty="0"/>
              <a:t>Soap and water</a:t>
            </a:r>
          </a:p>
          <a:p>
            <a:r>
              <a:rPr lang="en-US" dirty="0"/>
              <a:t>Must be performed if hands are visibly soiled or contaminated with blood or bodily fluids!</a:t>
            </a:r>
          </a:p>
          <a:p>
            <a:endParaRPr lang="en-US" dirty="0"/>
          </a:p>
          <a:p>
            <a:pPr marL="0" indent="0">
              <a:buNone/>
            </a:pPr>
            <a:endParaRPr lang="en-US" dirty="0"/>
          </a:p>
        </p:txBody>
      </p:sp>
      <p:sp>
        <p:nvSpPr>
          <p:cNvPr id="8" name="Text Placeholder 7">
            <a:extLst>
              <a:ext uri="{FF2B5EF4-FFF2-40B4-BE49-F238E27FC236}">
                <a16:creationId xmlns:a16="http://schemas.microsoft.com/office/drawing/2014/main" id="{A110CF67-FE90-40A5-8D8E-2C4A7E6C14BB}"/>
              </a:ext>
            </a:extLst>
          </p:cNvPr>
          <p:cNvSpPr>
            <a:spLocks noGrp="1"/>
          </p:cNvSpPr>
          <p:nvPr>
            <p:ph type="body" sz="quarter" idx="3"/>
          </p:nvPr>
        </p:nvSpPr>
        <p:spPr/>
        <p:txBody>
          <a:bodyPr/>
          <a:lstStyle/>
          <a:p>
            <a:r>
              <a:rPr lang="en-US" dirty="0"/>
              <a:t>Hand Sanitizing</a:t>
            </a:r>
          </a:p>
        </p:txBody>
      </p:sp>
      <p:sp>
        <p:nvSpPr>
          <p:cNvPr id="9" name="Content Placeholder 8">
            <a:extLst>
              <a:ext uri="{FF2B5EF4-FFF2-40B4-BE49-F238E27FC236}">
                <a16:creationId xmlns:a16="http://schemas.microsoft.com/office/drawing/2014/main" id="{0A3C6B79-9581-4633-BA21-412FE655C2D7}"/>
              </a:ext>
            </a:extLst>
          </p:cNvPr>
          <p:cNvSpPr>
            <a:spLocks noGrp="1"/>
          </p:cNvSpPr>
          <p:nvPr>
            <p:ph sz="quarter" idx="4"/>
          </p:nvPr>
        </p:nvSpPr>
        <p:spPr/>
        <p:txBody>
          <a:bodyPr/>
          <a:lstStyle/>
          <a:p>
            <a:r>
              <a:rPr lang="en-US" dirty="0"/>
              <a:t>Reduces the number of microorganisms on the surface of the skin</a:t>
            </a:r>
          </a:p>
          <a:p>
            <a:r>
              <a:rPr lang="en-US" dirty="0"/>
              <a:t>At least 60% alcohol</a:t>
            </a:r>
          </a:p>
          <a:p>
            <a:r>
              <a:rPr lang="en-US" dirty="0"/>
              <a:t>More effective for standard hand hygiene in healthcare settings</a:t>
            </a:r>
          </a:p>
          <a:p>
            <a:endParaRPr lang="en-US" dirty="0"/>
          </a:p>
          <a:p>
            <a:pPr marL="0" indent="0">
              <a:buNone/>
            </a:pPr>
            <a:endParaRPr lang="en-US" dirty="0"/>
          </a:p>
        </p:txBody>
      </p:sp>
    </p:spTree>
    <p:extLst>
      <p:ext uri="{BB962C8B-B14F-4D97-AF65-F5344CB8AC3E}">
        <p14:creationId xmlns:p14="http://schemas.microsoft.com/office/powerpoint/2010/main" val="30798466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357" y="2872416"/>
            <a:ext cx="7315200" cy="3255264"/>
          </a:xfrm>
        </p:spPr>
        <p:txBody>
          <a:bodyPr/>
          <a:lstStyle/>
          <a:p>
            <a:r>
              <a:rPr lang="en-US" dirty="0"/>
              <a:t>Hand Rub</a:t>
            </a:r>
          </a:p>
        </p:txBody>
      </p:sp>
      <p:pic>
        <p:nvPicPr>
          <p:cNvPr id="6" name="Picture 5">
            <a:extLst>
              <a:ext uri="{FF2B5EF4-FFF2-40B4-BE49-F238E27FC236}">
                <a16:creationId xmlns:a16="http://schemas.microsoft.com/office/drawing/2014/main" id="{66ACF45E-4AEE-4CA0-AFBE-E174641A6F77}"/>
              </a:ext>
            </a:extLst>
          </p:cNvPr>
          <p:cNvPicPr>
            <a:picLocks noChangeAspect="1"/>
          </p:cNvPicPr>
          <p:nvPr/>
        </p:nvPicPr>
        <p:blipFill rotWithShape="1">
          <a:blip r:embed="rId2"/>
          <a:srcRect l="1" r="60455" b="60811"/>
          <a:stretch/>
        </p:blipFill>
        <p:spPr>
          <a:xfrm>
            <a:off x="775278" y="1370824"/>
            <a:ext cx="7139780" cy="2510939"/>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EF33EB39-0117-4CF2-AABA-1B62CBAC49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0620" y="532849"/>
            <a:ext cx="2024905" cy="5159042"/>
          </a:xfrm>
          <a:prstGeom prst="rect">
            <a:avLst/>
          </a:prstGeom>
        </p:spPr>
      </p:pic>
    </p:spTree>
    <p:extLst>
      <p:ext uri="{BB962C8B-B14F-4D97-AF65-F5344CB8AC3E}">
        <p14:creationId xmlns:p14="http://schemas.microsoft.com/office/powerpoint/2010/main" val="38868138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357" y="2872416"/>
            <a:ext cx="7315200" cy="3255264"/>
          </a:xfrm>
        </p:spPr>
        <p:txBody>
          <a:bodyPr/>
          <a:lstStyle/>
          <a:p>
            <a:r>
              <a:rPr lang="en-US" dirty="0"/>
              <a:t>Handwashing</a:t>
            </a:r>
          </a:p>
        </p:txBody>
      </p:sp>
      <p:pic>
        <p:nvPicPr>
          <p:cNvPr id="6" name="Picture 5">
            <a:extLst>
              <a:ext uri="{FF2B5EF4-FFF2-40B4-BE49-F238E27FC236}">
                <a16:creationId xmlns:a16="http://schemas.microsoft.com/office/drawing/2014/main" id="{66ACF45E-4AEE-4CA0-AFBE-E174641A6F77}"/>
              </a:ext>
            </a:extLst>
          </p:cNvPr>
          <p:cNvPicPr>
            <a:picLocks noChangeAspect="1"/>
          </p:cNvPicPr>
          <p:nvPr/>
        </p:nvPicPr>
        <p:blipFill rotWithShape="1">
          <a:blip r:embed="rId2"/>
          <a:srcRect t="36696"/>
          <a:stretch/>
        </p:blipFill>
        <p:spPr>
          <a:xfrm>
            <a:off x="457777" y="2603500"/>
            <a:ext cx="11026268" cy="247704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68C5A50-8F64-43C8-9719-10FA17510D20}"/>
              </a:ext>
            </a:extLst>
          </p:cNvPr>
          <p:cNvPicPr>
            <a:picLocks noChangeAspect="1"/>
          </p:cNvPicPr>
          <p:nvPr/>
        </p:nvPicPr>
        <p:blipFill>
          <a:blip r:embed="rId3"/>
          <a:stretch>
            <a:fillRect/>
          </a:stretch>
        </p:blipFill>
        <p:spPr>
          <a:xfrm>
            <a:off x="8277295" y="351553"/>
            <a:ext cx="3028950" cy="1905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47822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DCFC8-5655-496A-B846-3244B1434715}"/>
              </a:ext>
            </a:extLst>
          </p:cNvPr>
          <p:cNvSpPr>
            <a:spLocks noGrp="1"/>
          </p:cNvSpPr>
          <p:nvPr>
            <p:ph type="title"/>
          </p:nvPr>
        </p:nvSpPr>
        <p:spPr/>
        <p:txBody>
          <a:bodyPr/>
          <a:lstStyle/>
          <a:p>
            <a:r>
              <a:rPr lang="en-US" dirty="0"/>
              <a:t>Areas Commonly Missed While Handwashing</a:t>
            </a:r>
          </a:p>
        </p:txBody>
      </p:sp>
      <p:pic>
        <p:nvPicPr>
          <p:cNvPr id="5" name="Content Placeholder 4">
            <a:extLst>
              <a:ext uri="{FF2B5EF4-FFF2-40B4-BE49-F238E27FC236}">
                <a16:creationId xmlns:a16="http://schemas.microsoft.com/office/drawing/2014/main" id="{73097328-B06F-4AE6-A5A8-15ED297F25DE}"/>
              </a:ext>
            </a:extLst>
          </p:cNvPr>
          <p:cNvPicPr>
            <a:picLocks noGrp="1" noChangeAspect="1"/>
          </p:cNvPicPr>
          <p:nvPr>
            <p:ph idx="1"/>
          </p:nvPr>
        </p:nvPicPr>
        <p:blipFill>
          <a:blip r:embed="rId2"/>
          <a:stretch>
            <a:fillRect/>
          </a:stretch>
        </p:blipFill>
        <p:spPr>
          <a:xfrm>
            <a:off x="3925002" y="1178711"/>
            <a:ext cx="7393063" cy="454630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28643881-A800-4AA8-862E-F6A585A94D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916"/>
          <a:stretch/>
        </p:blipFill>
        <p:spPr>
          <a:xfrm>
            <a:off x="8700335" y="6020368"/>
            <a:ext cx="3379369" cy="668785"/>
          </a:xfrm>
          <a:prstGeom prst="rect">
            <a:avLst/>
          </a:prstGeom>
          <a:ln w="3175">
            <a:noFill/>
          </a:ln>
        </p:spPr>
      </p:pic>
    </p:spTree>
    <p:extLst>
      <p:ext uri="{BB962C8B-B14F-4D97-AF65-F5344CB8AC3E}">
        <p14:creationId xmlns:p14="http://schemas.microsoft.com/office/powerpoint/2010/main" val="1323675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890A6-9DA3-404E-B77D-83CDC419E932}"/>
              </a:ext>
            </a:extLst>
          </p:cNvPr>
          <p:cNvSpPr>
            <a:spLocks noGrp="1"/>
          </p:cNvSpPr>
          <p:nvPr>
            <p:ph type="title"/>
          </p:nvPr>
        </p:nvSpPr>
        <p:spPr/>
        <p:txBody>
          <a:bodyPr/>
          <a:lstStyle/>
          <a:p>
            <a:r>
              <a:rPr lang="en-US" dirty="0"/>
              <a:t>Other Hand Hygiene Tips</a:t>
            </a:r>
          </a:p>
        </p:txBody>
      </p:sp>
      <p:sp>
        <p:nvSpPr>
          <p:cNvPr id="3" name="Content Placeholder 2">
            <a:extLst>
              <a:ext uri="{FF2B5EF4-FFF2-40B4-BE49-F238E27FC236}">
                <a16:creationId xmlns:a16="http://schemas.microsoft.com/office/drawing/2014/main" id="{195A6953-5778-4826-B51F-1FCABE0B2727}"/>
              </a:ext>
            </a:extLst>
          </p:cNvPr>
          <p:cNvSpPr>
            <a:spLocks noGrp="1"/>
          </p:cNvSpPr>
          <p:nvPr>
            <p:ph idx="1"/>
          </p:nvPr>
        </p:nvSpPr>
        <p:spPr/>
        <p:txBody>
          <a:bodyPr/>
          <a:lstStyle/>
          <a:p>
            <a:r>
              <a:rPr lang="en-US" dirty="0"/>
              <a:t>Hands should be washed with soap and water if visibly dirty or have had contact with blood or bodily fluids. </a:t>
            </a:r>
          </a:p>
          <a:p>
            <a:r>
              <a:rPr lang="en-US" dirty="0"/>
              <a:t>Hands may need to be washed with soap and water after hand sanitizer has been used a number of times to remove product build-up.</a:t>
            </a:r>
          </a:p>
          <a:p>
            <a:r>
              <a:rPr lang="en-US" dirty="0"/>
              <a:t>Choose products that are compatible with each other and PPE such as gloves.</a:t>
            </a:r>
          </a:p>
          <a:p>
            <a:pPr lvl="1"/>
            <a:r>
              <a:rPr lang="en-US" dirty="0"/>
              <a:t>Reduces interactions</a:t>
            </a:r>
          </a:p>
          <a:p>
            <a:pPr lvl="1"/>
            <a:r>
              <a:rPr lang="en-US" dirty="0"/>
              <a:t>Skin integrity</a:t>
            </a:r>
          </a:p>
          <a:p>
            <a:pPr lvl="1"/>
            <a:r>
              <a:rPr lang="en-US" dirty="0"/>
              <a:t>Always follow manufacturer’s instructions for use</a:t>
            </a:r>
          </a:p>
          <a:p>
            <a:pPr lvl="1"/>
            <a:r>
              <a:rPr lang="en-US" dirty="0"/>
              <a:t>Don’t allow staff to use hand sanitizer brought from home</a:t>
            </a:r>
          </a:p>
          <a:p>
            <a:r>
              <a:rPr lang="en-US" dirty="0"/>
              <a:t>Never “top-off” bottles of soap or hand sanitizer. Doing so can introduce contamination and microorganism growth.</a:t>
            </a:r>
          </a:p>
          <a:p>
            <a:r>
              <a:rPr lang="en-US" dirty="0"/>
              <a:t>Monitor staff for proficiency</a:t>
            </a:r>
          </a:p>
        </p:txBody>
      </p:sp>
    </p:spTree>
    <p:extLst>
      <p:ext uri="{BB962C8B-B14F-4D97-AF65-F5344CB8AC3E}">
        <p14:creationId xmlns:p14="http://schemas.microsoft.com/office/powerpoint/2010/main" val="1263628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to Bloodborne Pathogens</a:t>
            </a:r>
          </a:p>
        </p:txBody>
      </p:sp>
      <p:sp>
        <p:nvSpPr>
          <p:cNvPr id="3" name="Content Placeholder 2"/>
          <p:cNvSpPr>
            <a:spLocks noGrp="1"/>
          </p:cNvSpPr>
          <p:nvPr>
            <p:ph idx="1"/>
          </p:nvPr>
        </p:nvSpPr>
        <p:spPr/>
        <p:txBody>
          <a:bodyPr>
            <a:normAutofit/>
          </a:bodyPr>
          <a:lstStyle/>
          <a:p>
            <a:r>
              <a:rPr lang="en-US" sz="3200" dirty="0"/>
              <a:t>HIV</a:t>
            </a:r>
          </a:p>
          <a:p>
            <a:r>
              <a:rPr lang="en-US" sz="3200" dirty="0"/>
              <a:t>Hepatitis B</a:t>
            </a:r>
          </a:p>
          <a:p>
            <a:r>
              <a:rPr lang="en-US" sz="3200" dirty="0"/>
              <a:t>Hepatitis C</a:t>
            </a:r>
          </a:p>
        </p:txBody>
      </p:sp>
    </p:spTree>
    <p:extLst>
      <p:ext uri="{BB962C8B-B14F-4D97-AF65-F5344CB8AC3E}">
        <p14:creationId xmlns:p14="http://schemas.microsoft.com/office/powerpoint/2010/main" val="28243798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7235"/>
            <a:ext cx="3340100" cy="1162050"/>
          </a:xfrm>
        </p:spPr>
        <p:txBody>
          <a:bodyPr>
            <a:normAutofit fontScale="90000"/>
          </a:bodyPr>
          <a:lstStyle/>
          <a:p>
            <a:pPr>
              <a:defRPr/>
            </a:pPr>
            <a:r>
              <a:rPr lang="en-US" b="1" dirty="0">
                <a:solidFill>
                  <a:schemeClr val="bg1"/>
                </a:solidFill>
              </a:rPr>
              <a:t>Dispose of infection waste materials</a:t>
            </a:r>
          </a:p>
        </p:txBody>
      </p:sp>
      <p:sp>
        <p:nvSpPr>
          <p:cNvPr id="4" name="Content Placeholder 3"/>
          <p:cNvSpPr>
            <a:spLocks noGrp="1"/>
          </p:cNvSpPr>
          <p:nvPr>
            <p:ph sz="half" idx="1"/>
          </p:nvPr>
        </p:nvSpPr>
        <p:spPr>
          <a:xfrm>
            <a:off x="3662364" y="798512"/>
            <a:ext cx="7754936" cy="5272087"/>
          </a:xfrm>
        </p:spPr>
        <p:txBody>
          <a:bodyPr>
            <a:normAutofit fontScale="92500" lnSpcReduction="20000"/>
          </a:bodyPr>
          <a:lstStyle/>
          <a:p>
            <a:pPr marL="82296" indent="0">
              <a:spcAft>
                <a:spcPts val="0"/>
              </a:spcAft>
              <a:buNone/>
              <a:defRPr/>
            </a:pPr>
            <a:r>
              <a:rPr lang="en-US" sz="2400" dirty="0"/>
              <a:t>Safely dispose of infectious waste materials or contaminated items to protect those who handle them and prevent injury or spread of infection to the community.</a:t>
            </a:r>
          </a:p>
          <a:p>
            <a:pPr marL="82296" indent="0">
              <a:spcAft>
                <a:spcPts val="0"/>
              </a:spcAft>
              <a:buNone/>
              <a:defRPr/>
            </a:pPr>
            <a:endParaRPr lang="en-US" sz="1000" dirty="0"/>
          </a:p>
          <a:p>
            <a:pPr marL="82296" indent="0">
              <a:spcAft>
                <a:spcPts val="0"/>
              </a:spcAft>
              <a:buNone/>
              <a:defRPr/>
            </a:pPr>
            <a:r>
              <a:rPr lang="en-US" sz="2400" dirty="0"/>
              <a:t>Warning labels are required on containers of regulated waste containing blood and other infectious materials, and contaminated equipment.</a:t>
            </a:r>
          </a:p>
          <a:p>
            <a:pPr marL="82296" indent="0">
              <a:spcAft>
                <a:spcPts val="0"/>
              </a:spcAft>
              <a:buNone/>
              <a:defRPr/>
            </a:pPr>
            <a:endParaRPr lang="en-US" sz="1000" dirty="0"/>
          </a:p>
          <a:p>
            <a:pPr marL="82296" indent="0">
              <a:spcAft>
                <a:spcPts val="0"/>
              </a:spcAft>
              <a:buNone/>
              <a:defRPr/>
            </a:pPr>
            <a:r>
              <a:rPr lang="en-US" sz="2400" dirty="0"/>
              <a:t>Red bags or containers should be used that do not leak and are puncture and tear resistant. Sharps need to be disposed in sharps container.</a:t>
            </a:r>
          </a:p>
          <a:p>
            <a:pPr marL="82296" indent="0">
              <a:spcAft>
                <a:spcPts val="0"/>
              </a:spcAft>
              <a:buNone/>
              <a:defRPr/>
            </a:pPr>
            <a:endParaRPr lang="en-US" sz="1000" dirty="0"/>
          </a:p>
          <a:p>
            <a:pPr marL="82296" indent="0">
              <a:spcAft>
                <a:spcPts val="0"/>
              </a:spcAft>
              <a:buNone/>
              <a:defRPr/>
            </a:pPr>
            <a:r>
              <a:rPr lang="en-US" sz="2400" dirty="0"/>
              <a:t>Other regular disposable items should be placed in a covered container lined with a plastic bag. May be disposed of in the regular trash.</a:t>
            </a:r>
          </a:p>
          <a:p>
            <a:pPr marL="82296" indent="0">
              <a:spcAft>
                <a:spcPts val="0"/>
              </a:spcAft>
              <a:buNone/>
              <a:defRPr/>
            </a:pPr>
            <a:endParaRPr lang="en-US" sz="2400" dirty="0"/>
          </a:p>
          <a:p>
            <a:pPr marL="82296" indent="0">
              <a:spcAft>
                <a:spcPts val="0"/>
              </a:spcAft>
              <a:buNone/>
              <a:defRPr/>
            </a:pPr>
            <a:r>
              <a:rPr lang="en-US" sz="2400" dirty="0">
                <a:hlinkClick r:id="rId3"/>
              </a:rPr>
              <a:t>https://deq.nd.gov/WM/InfectiousWaste/</a:t>
            </a:r>
            <a:r>
              <a:rPr lang="en-US" sz="2400" dirty="0"/>
              <a:t> </a:t>
            </a:r>
          </a:p>
        </p:txBody>
      </p:sp>
    </p:spTree>
    <p:extLst>
      <p:ext uri="{BB962C8B-B14F-4D97-AF65-F5344CB8AC3E}">
        <p14:creationId xmlns:p14="http://schemas.microsoft.com/office/powerpoint/2010/main" val="37900662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890A6-9DA3-404E-B77D-83CDC419E932}"/>
              </a:ext>
            </a:extLst>
          </p:cNvPr>
          <p:cNvSpPr>
            <a:spLocks noGrp="1"/>
          </p:cNvSpPr>
          <p:nvPr>
            <p:ph type="title"/>
          </p:nvPr>
        </p:nvSpPr>
        <p:spPr/>
        <p:txBody>
          <a:bodyPr/>
          <a:lstStyle/>
          <a:p>
            <a:r>
              <a:rPr lang="en-US" dirty="0"/>
              <a:t>Needles and other Sharps</a:t>
            </a:r>
          </a:p>
        </p:txBody>
      </p:sp>
      <p:sp>
        <p:nvSpPr>
          <p:cNvPr id="3" name="Content Placeholder 2">
            <a:extLst>
              <a:ext uri="{FF2B5EF4-FFF2-40B4-BE49-F238E27FC236}">
                <a16:creationId xmlns:a16="http://schemas.microsoft.com/office/drawing/2014/main" id="{195A6953-5778-4826-B51F-1FCABE0B2727}"/>
              </a:ext>
            </a:extLst>
          </p:cNvPr>
          <p:cNvSpPr>
            <a:spLocks noGrp="1"/>
          </p:cNvSpPr>
          <p:nvPr>
            <p:ph idx="1"/>
          </p:nvPr>
        </p:nvSpPr>
        <p:spPr/>
        <p:txBody>
          <a:bodyPr/>
          <a:lstStyle/>
          <a:p>
            <a:r>
              <a:rPr lang="en-US" dirty="0"/>
              <a:t>Single-use and disposable</a:t>
            </a:r>
          </a:p>
          <a:p>
            <a:r>
              <a:rPr lang="en-US" dirty="0"/>
              <a:t>Properly store to maintain sterility</a:t>
            </a:r>
          </a:p>
          <a:p>
            <a:pPr lvl="1"/>
            <a:r>
              <a:rPr lang="en-US" dirty="0"/>
              <a:t>Keep from moisture and temperature extremes</a:t>
            </a:r>
          </a:p>
          <a:p>
            <a:pPr lvl="1"/>
            <a:r>
              <a:rPr lang="en-US" dirty="0"/>
              <a:t>NEVER store anything under sinks (even cleaning supplies)</a:t>
            </a:r>
          </a:p>
          <a:p>
            <a:r>
              <a:rPr lang="en-US" dirty="0"/>
              <a:t>Dispose of in a puncture-proof sharps container</a:t>
            </a:r>
          </a:p>
          <a:p>
            <a:pPr lvl="1"/>
            <a:r>
              <a:rPr lang="en-US" dirty="0"/>
              <a:t>Avoid accidental puncture by not manipulating in any way before disposal.</a:t>
            </a:r>
          </a:p>
          <a:p>
            <a:pPr lvl="1"/>
            <a:r>
              <a:rPr lang="en-US" dirty="0"/>
              <a:t>Do not overfill the sharps container (3/4 full, time to replace)</a:t>
            </a:r>
          </a:p>
          <a:p>
            <a:pPr lvl="1"/>
            <a:r>
              <a:rPr lang="en-US" dirty="0"/>
              <a:t>See the Department of Environmental Quality waste management program’s </a:t>
            </a:r>
            <a:r>
              <a:rPr lang="en-US" i="1" dirty="0"/>
              <a:t>Guide to Understanding North Dakota’s Infectious Waste Regulations </a:t>
            </a:r>
            <a:r>
              <a:rPr lang="en-US" dirty="0"/>
              <a:t>for information about proper disposal of sharps containers.</a:t>
            </a:r>
          </a:p>
        </p:txBody>
      </p:sp>
    </p:spTree>
    <p:extLst>
      <p:ext uri="{BB962C8B-B14F-4D97-AF65-F5344CB8AC3E}">
        <p14:creationId xmlns:p14="http://schemas.microsoft.com/office/powerpoint/2010/main" val="16352724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D7F60-0AB5-415F-8B9C-3362704F8B3E}"/>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49A2C058-B884-48C3-9C4C-8BD672FA27D5}"/>
              </a:ext>
            </a:extLst>
          </p:cNvPr>
          <p:cNvSpPr>
            <a:spLocks noGrp="1"/>
          </p:cNvSpPr>
          <p:nvPr>
            <p:ph idx="1"/>
          </p:nvPr>
        </p:nvSpPr>
        <p:spPr/>
        <p:txBody>
          <a:bodyPr/>
          <a:lstStyle/>
          <a:p>
            <a:r>
              <a:rPr lang="en-US" dirty="0">
                <a:hlinkClick r:id="rId2"/>
              </a:rPr>
              <a:t>http://www.legis.nd.gov/information/acdata/pdf/32-02-01.pdf</a:t>
            </a:r>
            <a:endParaRPr lang="en-US" dirty="0"/>
          </a:p>
          <a:p>
            <a:r>
              <a:rPr lang="en-US" dirty="0">
                <a:hlinkClick r:id="rId3"/>
              </a:rPr>
              <a:t>https://www.cdc.gov/</a:t>
            </a:r>
            <a:endParaRPr lang="en-US" dirty="0"/>
          </a:p>
          <a:p>
            <a:r>
              <a:rPr lang="en-US" dirty="0">
                <a:hlinkClick r:id="rId4"/>
              </a:rPr>
              <a:t>http://professionals.electrology.com/pdf/Infection-Prevention-Standards.pdf</a:t>
            </a:r>
            <a:endParaRPr lang="en-US" dirty="0"/>
          </a:p>
          <a:p>
            <a:r>
              <a:rPr lang="en-US" dirty="0">
                <a:hlinkClick r:id="rId5"/>
              </a:rPr>
              <a:t>https://www.ndhealth.gov/disease/conference/PPTs/Hep_Disease101_Dec2015.pdf</a:t>
            </a:r>
            <a:endParaRPr lang="en-US" dirty="0"/>
          </a:p>
          <a:p>
            <a:r>
              <a:rPr lang="en-US" dirty="0">
                <a:hlinkClick r:id="rId6"/>
              </a:rPr>
              <a:t>https://www.ndhealth.gov/Disease/Documents/faqs/Shingles.pdf</a:t>
            </a:r>
            <a:endParaRPr lang="en-US" dirty="0"/>
          </a:p>
          <a:p>
            <a:pPr marL="0" indent="0">
              <a:buNone/>
            </a:pPr>
            <a:endParaRPr lang="en-US" dirty="0"/>
          </a:p>
          <a:p>
            <a:endParaRPr lang="en-US" dirty="0"/>
          </a:p>
        </p:txBody>
      </p:sp>
    </p:spTree>
    <p:extLst>
      <p:ext uri="{BB962C8B-B14F-4D97-AF65-F5344CB8AC3E}">
        <p14:creationId xmlns:p14="http://schemas.microsoft.com/office/powerpoint/2010/main" val="6784012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035D8F-0462-497A-9271-BD0A460F6B1D}"/>
              </a:ext>
            </a:extLst>
          </p:cNvPr>
          <p:cNvSpPr>
            <a:spLocks noGrp="1"/>
          </p:cNvSpPr>
          <p:nvPr>
            <p:ph type="ctrTitle"/>
          </p:nvPr>
        </p:nvSpPr>
        <p:spPr/>
        <p:txBody>
          <a:bodyPr/>
          <a:lstStyle/>
          <a:p>
            <a:r>
              <a:rPr lang="en-US" dirty="0"/>
              <a:t>Thank You!</a:t>
            </a:r>
          </a:p>
        </p:txBody>
      </p:sp>
      <p:sp>
        <p:nvSpPr>
          <p:cNvPr id="6" name="Subtitle 5">
            <a:extLst>
              <a:ext uri="{FF2B5EF4-FFF2-40B4-BE49-F238E27FC236}">
                <a16:creationId xmlns:a16="http://schemas.microsoft.com/office/drawing/2014/main" id="{DEE4C862-C428-4DA0-B182-1C2E9DF6E911}"/>
              </a:ext>
            </a:extLst>
          </p:cNvPr>
          <p:cNvSpPr>
            <a:spLocks noGrp="1"/>
          </p:cNvSpPr>
          <p:nvPr>
            <p:ph type="subTitle" idx="1"/>
          </p:nvPr>
        </p:nvSpPr>
        <p:spPr/>
        <p:txBody>
          <a:bodyPr>
            <a:normAutofit fontScale="70000" lnSpcReduction="20000"/>
          </a:bodyPr>
          <a:lstStyle/>
          <a:p>
            <a:r>
              <a:rPr lang="en-US" dirty="0">
                <a:solidFill>
                  <a:schemeClr val="bg1"/>
                </a:solidFill>
              </a:rPr>
              <a:t>Additional Questions?</a:t>
            </a:r>
          </a:p>
          <a:p>
            <a:r>
              <a:rPr lang="en-US" dirty="0">
                <a:solidFill>
                  <a:schemeClr val="bg1"/>
                </a:solidFill>
              </a:rPr>
              <a:t>Please contact me at:</a:t>
            </a:r>
          </a:p>
          <a:p>
            <a:r>
              <a:rPr lang="en-US" dirty="0">
                <a:solidFill>
                  <a:schemeClr val="bg1"/>
                </a:solidFill>
              </a:rPr>
              <a:t>bnesemeier@nd.gov or 701-241-1386</a:t>
            </a:r>
          </a:p>
        </p:txBody>
      </p:sp>
    </p:spTree>
    <p:extLst>
      <p:ext uri="{BB962C8B-B14F-4D97-AF65-F5344CB8AC3E}">
        <p14:creationId xmlns:p14="http://schemas.microsoft.com/office/powerpoint/2010/main" val="1967132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HIV</a:t>
            </a:r>
          </a:p>
        </p:txBody>
      </p:sp>
      <p:sp>
        <p:nvSpPr>
          <p:cNvPr id="10" name="Content Placeholder 9"/>
          <p:cNvSpPr>
            <a:spLocks noGrp="1"/>
          </p:cNvSpPr>
          <p:nvPr>
            <p:ph sz="half" idx="1"/>
          </p:nvPr>
        </p:nvSpPr>
        <p:spPr>
          <a:xfrm>
            <a:off x="3803258" y="789561"/>
            <a:ext cx="3474720" cy="5287965"/>
          </a:xfrm>
        </p:spPr>
        <p:txBody>
          <a:bodyPr>
            <a:normAutofit/>
          </a:bodyPr>
          <a:lstStyle/>
          <a:p>
            <a:r>
              <a:rPr lang="en-US" dirty="0"/>
              <a:t>Infectious Agent</a:t>
            </a:r>
          </a:p>
          <a:p>
            <a:pPr lvl="1"/>
            <a:r>
              <a:rPr lang="en-US" dirty="0"/>
              <a:t>Virus</a:t>
            </a:r>
          </a:p>
          <a:p>
            <a:r>
              <a:rPr lang="en-US" dirty="0"/>
              <a:t>Reservoir</a:t>
            </a:r>
          </a:p>
          <a:p>
            <a:pPr lvl="1"/>
            <a:r>
              <a:rPr lang="en-US" dirty="0"/>
              <a:t>Blood</a:t>
            </a:r>
          </a:p>
          <a:p>
            <a:pPr lvl="1"/>
            <a:r>
              <a:rPr lang="en-US" dirty="0"/>
              <a:t>Other Body Fluids</a:t>
            </a:r>
          </a:p>
          <a:p>
            <a:r>
              <a:rPr lang="en-US" dirty="0"/>
              <a:t>Transmission occurs by exposure to infected blood through</a:t>
            </a:r>
          </a:p>
          <a:p>
            <a:pPr lvl="1"/>
            <a:r>
              <a:rPr lang="en-US" dirty="0"/>
              <a:t>Needlestick/Use of Needles</a:t>
            </a:r>
          </a:p>
          <a:p>
            <a:pPr lvl="1"/>
            <a:r>
              <a:rPr lang="en-US" dirty="0"/>
              <a:t>Sexual contact</a:t>
            </a:r>
          </a:p>
          <a:p>
            <a:pPr lvl="1"/>
            <a:r>
              <a:rPr lang="en-US" dirty="0"/>
              <a:t>Perinatal/breastfeeding</a:t>
            </a:r>
          </a:p>
          <a:p>
            <a:r>
              <a:rPr lang="en-US" dirty="0"/>
              <a:t>Susceptible Host</a:t>
            </a:r>
          </a:p>
          <a:p>
            <a:pPr lvl="1"/>
            <a:r>
              <a:rPr lang="en-US" dirty="0"/>
              <a:t>Humans</a:t>
            </a:r>
          </a:p>
        </p:txBody>
      </p:sp>
      <p:pic>
        <p:nvPicPr>
          <p:cNvPr id="3074" name="Picture 2" descr="C:\Users\jmschmidt\AppData\Local\Microsoft\Windows\Temporary Internet Files\Content.IE5\M8RZHQ0D\red-ribbon[1].png"/>
          <p:cNvPicPr>
            <a:picLocks noGrp="1" noChangeAspect="1" noChangeArrowheads="1"/>
          </p:cNvPicPr>
          <p:nvPr>
            <p:ph sz="half" idx="2"/>
          </p:nvPr>
        </p:nvPicPr>
        <p:blipFill>
          <a:blip r:embed="rId3" cstate="print"/>
          <a:srcRect/>
          <a:stretch>
            <a:fillRect/>
          </a:stretch>
        </p:blipFill>
        <p:spPr bwMode="auto">
          <a:xfrm rot="817452">
            <a:off x="7558514" y="1353719"/>
            <a:ext cx="3790477" cy="4159646"/>
          </a:xfrm>
          <a:prstGeom prst="rect">
            <a:avLst/>
          </a:prstGeom>
          <a:noFill/>
        </p:spPr>
      </p:pic>
    </p:spTree>
    <p:extLst>
      <p:ext uri="{BB962C8B-B14F-4D97-AF65-F5344CB8AC3E}">
        <p14:creationId xmlns:p14="http://schemas.microsoft.com/office/powerpoint/2010/main" val="1332078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52919" y="1123837"/>
            <a:ext cx="2947482" cy="4601183"/>
          </a:xfrm>
        </p:spPr>
        <p:txBody>
          <a:bodyPr/>
          <a:lstStyle/>
          <a:p>
            <a:r>
              <a:rPr lang="en-US"/>
              <a:t>How is HIV </a:t>
            </a:r>
            <a:r>
              <a:rPr lang="en-US" u="sng"/>
              <a:t>NOT</a:t>
            </a:r>
            <a:r>
              <a:rPr lang="en-US"/>
              <a:t> transmitted?</a:t>
            </a:r>
            <a:endParaRPr lang="en-US" dirty="0"/>
          </a:p>
        </p:txBody>
      </p:sp>
      <p:sp>
        <p:nvSpPr>
          <p:cNvPr id="4" name="Content Placeholder 3">
            <a:extLst>
              <a:ext uri="{FF2B5EF4-FFF2-40B4-BE49-F238E27FC236}">
                <a16:creationId xmlns:a16="http://schemas.microsoft.com/office/drawing/2014/main" id="{8B415522-CA0A-4403-B67F-CB3AB84CF817}"/>
              </a:ext>
            </a:extLst>
          </p:cNvPr>
          <p:cNvSpPr>
            <a:spLocks noGrp="1"/>
          </p:cNvSpPr>
          <p:nvPr>
            <p:ph idx="1"/>
          </p:nvPr>
        </p:nvSpPr>
        <p:spPr>
          <a:xfrm>
            <a:off x="4041284" y="822960"/>
            <a:ext cx="7315200" cy="5120640"/>
          </a:xfrm>
        </p:spPr>
        <p:txBody>
          <a:bodyPr/>
          <a:lstStyle/>
          <a:p>
            <a:r>
              <a:rPr lang="en-US" dirty="0"/>
              <a:t>HIV is not transmitted through casual contact or exposure </a:t>
            </a:r>
            <a:r>
              <a:rPr lang="en-US" dirty="0" smtClean="0"/>
              <a:t>of intact skin to </a:t>
            </a:r>
            <a:r>
              <a:rPr lang="en-US" dirty="0"/>
              <a:t>infected </a:t>
            </a:r>
            <a:r>
              <a:rPr lang="en-US" dirty="0" smtClean="0"/>
              <a:t>fluids.</a:t>
            </a:r>
            <a:endParaRPr lang="en-US" dirty="0"/>
          </a:p>
          <a:p>
            <a:endParaRPr lang="en-US" dirty="0"/>
          </a:p>
        </p:txBody>
      </p:sp>
      <p:pic>
        <p:nvPicPr>
          <p:cNvPr id="1030" name="Picture 6" descr="HIV is NOT transmitted by air or water; saliva, sweat, tears, or closed-mouth kissing; insects or pets; sharing toilest, food or drinks.">
            <a:extLst>
              <a:ext uri="{FF2B5EF4-FFF2-40B4-BE49-F238E27FC236}">
                <a16:creationId xmlns:a16="http://schemas.microsoft.com/office/drawing/2014/main" id="{82472409-556B-4E19-8D74-D3C036D9AA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9813" y="3521768"/>
            <a:ext cx="785812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006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386C36-DD33-40C2-B8CB-31BF2FF31C52}"/>
              </a:ext>
            </a:extLst>
          </p:cNvPr>
          <p:cNvSpPr>
            <a:spLocks noGrp="1"/>
          </p:cNvSpPr>
          <p:nvPr>
            <p:ph type="title"/>
          </p:nvPr>
        </p:nvSpPr>
        <p:spPr/>
        <p:txBody>
          <a:bodyPr/>
          <a:lstStyle/>
          <a:p>
            <a:r>
              <a:rPr lang="en-US" dirty="0"/>
              <a:t>HIV– ND Data</a:t>
            </a:r>
          </a:p>
        </p:txBody>
      </p:sp>
      <p:graphicFrame>
        <p:nvGraphicFramePr>
          <p:cNvPr id="8" name="Content Placeholder 5">
            <a:extLst>
              <a:ext uri="{FF2B5EF4-FFF2-40B4-BE49-F238E27FC236}">
                <a16:creationId xmlns:a16="http://schemas.microsoft.com/office/drawing/2014/main" id="{EDB492BC-7D06-42E1-8C44-3C85357B0921}"/>
              </a:ext>
            </a:extLst>
          </p:cNvPr>
          <p:cNvGraphicFramePr>
            <a:graphicFrameLocks noGrp="1"/>
          </p:cNvGraphicFramePr>
          <p:nvPr>
            <p:ph idx="1"/>
            <p:extLst>
              <p:ext uri="{D42A27DB-BD31-4B8C-83A1-F6EECF244321}">
                <p14:modId xmlns:p14="http://schemas.microsoft.com/office/powerpoint/2010/main" val="1798947546"/>
              </p:ext>
            </p:extLst>
          </p:nvPr>
        </p:nvGraphicFramePr>
        <p:xfrm>
          <a:off x="3783858" y="905523"/>
          <a:ext cx="8005687" cy="53188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90561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AC9ADD-E295-42B5-8F8F-731A6A5D860A}"/>
              </a:ext>
            </a:extLst>
          </p:cNvPr>
          <p:cNvPicPr>
            <a:picLocks noChangeAspect="1"/>
          </p:cNvPicPr>
          <p:nvPr/>
        </p:nvPicPr>
        <p:blipFill>
          <a:blip r:embed="rId2"/>
          <a:stretch>
            <a:fillRect/>
          </a:stretch>
        </p:blipFill>
        <p:spPr>
          <a:xfrm>
            <a:off x="339724" y="1927613"/>
            <a:ext cx="2759075" cy="3202926"/>
          </a:xfrm>
          <a:prstGeom prst="rect">
            <a:avLst/>
          </a:prstGeom>
        </p:spPr>
      </p:pic>
      <p:sp>
        <p:nvSpPr>
          <p:cNvPr id="4" name="Content Placeholder 1">
            <a:extLst>
              <a:ext uri="{FF2B5EF4-FFF2-40B4-BE49-F238E27FC236}">
                <a16:creationId xmlns:a16="http://schemas.microsoft.com/office/drawing/2014/main" id="{3E280E25-6C76-40ED-AD69-7B7CC3B22EB2}"/>
              </a:ext>
            </a:extLst>
          </p:cNvPr>
          <p:cNvSpPr txBox="1">
            <a:spLocks/>
          </p:cNvSpPr>
          <p:nvPr/>
        </p:nvSpPr>
        <p:spPr>
          <a:xfrm>
            <a:off x="3736429" y="804828"/>
            <a:ext cx="7493350" cy="5248341"/>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endParaRPr lang="en-US" sz="2500" dirty="0"/>
          </a:p>
          <a:p>
            <a:endParaRPr lang="en-US" sz="2500" dirty="0"/>
          </a:p>
          <a:p>
            <a:r>
              <a:rPr lang="en-US" sz="3000" dirty="0"/>
              <a:t>Viral Hepatitis </a:t>
            </a:r>
          </a:p>
          <a:p>
            <a:pPr lvl="1"/>
            <a:r>
              <a:rPr lang="en-US" sz="3000" dirty="0"/>
              <a:t>Most common types are A, B and C in the United States and North Dakota; others include D and E</a:t>
            </a:r>
          </a:p>
          <a:p>
            <a:pPr lvl="1"/>
            <a:r>
              <a:rPr lang="en-US" sz="3000" dirty="0"/>
              <a:t>Leading cause of liver cancer and most common reason for liver transplantation</a:t>
            </a:r>
          </a:p>
          <a:p>
            <a:pPr lvl="1"/>
            <a:r>
              <a:rPr lang="en-US" sz="3000" dirty="0"/>
              <a:t>Many do not know that they are infected with hepatitis</a:t>
            </a:r>
          </a:p>
        </p:txBody>
      </p:sp>
    </p:spTree>
    <p:extLst>
      <p:ext uri="{BB962C8B-B14F-4D97-AF65-F5344CB8AC3E}">
        <p14:creationId xmlns:p14="http://schemas.microsoft.com/office/powerpoint/2010/main" val="2584511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0739D0E-90F8-46B1-8DAC-ACD9FC9B2931}"/>
              </a:ext>
            </a:extLst>
          </p:cNvPr>
          <p:cNvSpPr>
            <a:spLocks noGrp="1"/>
          </p:cNvSpPr>
          <p:nvPr>
            <p:ph type="title"/>
          </p:nvPr>
        </p:nvSpPr>
        <p:spPr/>
        <p:txBody>
          <a:bodyPr/>
          <a:lstStyle/>
          <a:p>
            <a:r>
              <a:rPr lang="en-US" dirty="0"/>
              <a:t>Symptoms of Hepatitis </a:t>
            </a:r>
          </a:p>
        </p:txBody>
      </p:sp>
      <p:sp>
        <p:nvSpPr>
          <p:cNvPr id="2" name="Content Placeholder 1">
            <a:extLst>
              <a:ext uri="{FF2B5EF4-FFF2-40B4-BE49-F238E27FC236}">
                <a16:creationId xmlns:a16="http://schemas.microsoft.com/office/drawing/2014/main" id="{E3E2BAD4-306D-476F-9A2B-843868670B7C}"/>
              </a:ext>
            </a:extLst>
          </p:cNvPr>
          <p:cNvSpPr>
            <a:spLocks noGrp="1"/>
          </p:cNvSpPr>
          <p:nvPr>
            <p:ph sz="half" idx="2"/>
          </p:nvPr>
        </p:nvSpPr>
        <p:spPr>
          <a:xfrm>
            <a:off x="3799491" y="740979"/>
            <a:ext cx="7493350" cy="5248341"/>
          </a:xfrm>
        </p:spPr>
        <p:txBody>
          <a:bodyPr>
            <a:noAutofit/>
          </a:bodyPr>
          <a:lstStyle/>
          <a:p>
            <a:r>
              <a:rPr lang="en-US" sz="2500" dirty="0"/>
              <a:t>Not all new infections are symptomatic</a:t>
            </a:r>
          </a:p>
          <a:p>
            <a:r>
              <a:rPr lang="en-US" sz="2500" dirty="0"/>
              <a:t>Symptoms of hepatitis A, B and C are similar if not the same</a:t>
            </a:r>
          </a:p>
          <a:p>
            <a:pPr lvl="1"/>
            <a:r>
              <a:rPr lang="en-US" sz="2500" dirty="0"/>
              <a:t>Jaundice			</a:t>
            </a:r>
          </a:p>
          <a:p>
            <a:pPr lvl="1"/>
            <a:r>
              <a:rPr lang="en-US" sz="2500" dirty="0"/>
              <a:t>Elevated liver enzymes</a:t>
            </a:r>
          </a:p>
          <a:p>
            <a:pPr lvl="1"/>
            <a:r>
              <a:rPr lang="en-US" sz="2500" dirty="0"/>
              <a:t>Fatigue</a:t>
            </a:r>
          </a:p>
          <a:p>
            <a:pPr lvl="1"/>
            <a:r>
              <a:rPr lang="en-US" sz="2500" dirty="0"/>
              <a:t>Abdominal Pain</a:t>
            </a:r>
          </a:p>
          <a:p>
            <a:pPr lvl="1"/>
            <a:r>
              <a:rPr lang="en-US" sz="2500" dirty="0"/>
              <a:t>Loss of appetite</a:t>
            </a:r>
          </a:p>
          <a:p>
            <a:pPr lvl="1"/>
            <a:r>
              <a:rPr lang="en-US" sz="2500" dirty="0"/>
              <a:t>Nausea</a:t>
            </a:r>
          </a:p>
          <a:p>
            <a:pPr lvl="1"/>
            <a:r>
              <a:rPr lang="en-US" sz="2500" dirty="0"/>
              <a:t>Dark urine</a:t>
            </a:r>
          </a:p>
          <a:p>
            <a:pPr lvl="1"/>
            <a:r>
              <a:rPr lang="en-US" sz="2500" dirty="0"/>
              <a:t>Fever</a:t>
            </a:r>
          </a:p>
          <a:p>
            <a:pPr lvl="1"/>
            <a:r>
              <a:rPr lang="en-US" sz="2500" dirty="0"/>
              <a:t>Joint pain</a:t>
            </a:r>
          </a:p>
        </p:txBody>
      </p:sp>
    </p:spTree>
    <p:extLst>
      <p:ext uri="{BB962C8B-B14F-4D97-AF65-F5344CB8AC3E}">
        <p14:creationId xmlns:p14="http://schemas.microsoft.com/office/powerpoint/2010/main" val="2939883929"/>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Wisp</Template>
  <TotalTime>6217</TotalTime>
  <Words>2125</Words>
  <Application>Microsoft Office PowerPoint</Application>
  <PresentationFormat>Widescreen</PresentationFormat>
  <Paragraphs>291</Paragraphs>
  <Slides>43</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Corbel</vt:lpstr>
      <vt:lpstr>Wingdings</vt:lpstr>
      <vt:lpstr>Wingdings 2</vt:lpstr>
      <vt:lpstr>Frame</vt:lpstr>
      <vt:lpstr>Infection Prevention and Communicable Diseases</vt:lpstr>
      <vt:lpstr>Definition</vt:lpstr>
      <vt:lpstr>Bloodborne Pathogens     </vt:lpstr>
      <vt:lpstr>Introduction to Bloodborne Pathogens</vt:lpstr>
      <vt:lpstr>HIV</vt:lpstr>
      <vt:lpstr>How is HIV NOT transmitted?</vt:lpstr>
      <vt:lpstr>HIV– ND Data</vt:lpstr>
      <vt:lpstr>PowerPoint Presentation</vt:lpstr>
      <vt:lpstr>Symptoms of Hepatitis </vt:lpstr>
      <vt:lpstr>Hepatitis B</vt:lpstr>
      <vt:lpstr>Hepatitis B</vt:lpstr>
      <vt:lpstr>Hepatitis B – ND Data</vt:lpstr>
      <vt:lpstr>Hepatitis C</vt:lpstr>
      <vt:lpstr>PowerPoint Presentation</vt:lpstr>
      <vt:lpstr>PowerPoint Presentation</vt:lpstr>
      <vt:lpstr>PowerPoint Presentation</vt:lpstr>
      <vt:lpstr>Hepatitis C – ND Data</vt:lpstr>
      <vt:lpstr>PowerPoint Presentation</vt:lpstr>
      <vt:lpstr>Employees who are exposed to blood or other infectious materials:</vt:lpstr>
      <vt:lpstr>After the Exposure: </vt:lpstr>
      <vt:lpstr>Infection Prevention and Control</vt:lpstr>
      <vt:lpstr>Standard Precautions (Universal Precautions)</vt:lpstr>
      <vt:lpstr>Two Separate Processes</vt:lpstr>
      <vt:lpstr>PowerPoint Presentation</vt:lpstr>
      <vt:lpstr>PowerPoint Presentation</vt:lpstr>
      <vt:lpstr>PowerPoint Presentation</vt:lpstr>
      <vt:lpstr>Good Housekeeping/ Biohazard spill kit:</vt:lpstr>
      <vt:lpstr>Personal Protective Equipment (PPE)</vt:lpstr>
      <vt:lpstr>PowerPoint Presentation</vt:lpstr>
      <vt:lpstr>PowerPoint Presentation</vt:lpstr>
      <vt:lpstr>PowerPoint Presentation</vt:lpstr>
      <vt:lpstr>PowerPoint Presentation</vt:lpstr>
      <vt:lpstr>Gloves are NEVER a substitute for hand hygiene!</vt:lpstr>
      <vt:lpstr>Hand Hygiene</vt:lpstr>
      <vt:lpstr>What’s the difference?</vt:lpstr>
      <vt:lpstr>Hand Rub</vt:lpstr>
      <vt:lpstr>Handwashing</vt:lpstr>
      <vt:lpstr>Areas Commonly Missed While Handwashing</vt:lpstr>
      <vt:lpstr>Other Hand Hygiene Tips</vt:lpstr>
      <vt:lpstr>Dispose of infection waste materials</vt:lpstr>
      <vt:lpstr>Needles and other Sharps</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Feist, Michelle A.</dc:creator>
  <cp:lastModifiedBy>Bradly Schneider</cp:lastModifiedBy>
  <cp:revision>140</cp:revision>
  <cp:lastPrinted>2018-10-16T16:42:18Z</cp:lastPrinted>
  <dcterms:created xsi:type="dcterms:W3CDTF">2018-04-11T19:25:57Z</dcterms:created>
  <dcterms:modified xsi:type="dcterms:W3CDTF">2019-02-19T20:11:18Z</dcterms:modified>
</cp:coreProperties>
</file>