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for having me, my name is Dawn Stollenwerk and I am here to present “Fire Prevention for the Safety Professional”</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ada58e966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ada58e966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ada58e966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ada58e966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fire on the left was suppressed by a fire sprinkler system, notice that there is limited fire and smoke damage.  On the right is another kitchen fire where there was not a fire sprinkler system present, note the increase level of fire and smoke damage.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ada58e966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ada58e966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are examples of wet pipe sprinkler systems.  Only the sprinkler heads closest to the fire activate to control the fire, most wet pipe sprinkler systems do not react like you see on TV with every sprinkler head in the building going off, nor do most systems activate by pulling a fire alarm pull box.  Those system are rare and special hazard systems.</a:t>
            </a:r>
            <a:endParaRPr/>
          </a:p>
          <a:p>
            <a:pPr indent="0" lvl="0" marL="0" rtl="0" algn="l">
              <a:spcBef>
                <a:spcPts val="0"/>
              </a:spcBef>
              <a:spcAft>
                <a:spcPts val="0"/>
              </a:spcAft>
              <a:buNone/>
            </a:pPr>
            <a:r>
              <a:rPr lang="en"/>
              <a:t>Other fire suppression systems may be a commercial kitchen hood suppression systems, these can function automatically or by a pull activation.  There are also special hazard systems such as clean agent systems for electrinics.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ada58e966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ada58e966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fire extinguisher is another form of active fire suppression.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9cf3e9e38d_0_26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9cf3e9e38d_0_2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Fire alarm systems are another form of active fire protection.  A fire alarm system is designed to recognize there is a fire and notify occupants of the fire, allowing them time to evacuate. </a:t>
            </a:r>
            <a:endParaRPr/>
          </a:p>
          <a:p>
            <a:pPr indent="0" lvl="0" marL="0" rtl="0" algn="l">
              <a:spcBef>
                <a:spcPts val="0"/>
              </a:spcBef>
              <a:spcAft>
                <a:spcPts val="0"/>
              </a:spcAft>
              <a:buNone/>
            </a:pPr>
            <a:r>
              <a:rPr lang="en"/>
              <a:t>Some fire alarms systems are monitored by a </a:t>
            </a:r>
            <a:r>
              <a:rPr lang="en"/>
              <a:t>monitoring</a:t>
            </a:r>
            <a:r>
              <a:rPr lang="en"/>
              <a:t> company which will contact the local fire department in the event of a fire alarm activation and some alarm systems report locally only.  A local reporting system notifies the occupants only, it does not notify a monitoring company.  The requirements for fire alarm monitoring may be different based on the code requirements at the time of system installation.  It is important to know what is present in your facility, you or your staff may have to call 911 to report the fire alarm activation.  Even if your system is monitored you can call 911, the more information we have while we are en route the better prepared we can be upon arrival</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9cf3e9e38d_0_27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9cf3e9e38d_0_27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9cf3e9e38d_0_27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9cf3e9e38d_0_27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Passive fire protection means it is doing it’s job by just being there, like a fire wall.  </a:t>
            </a:r>
            <a:endParaRPr/>
          </a:p>
          <a:p>
            <a:pPr indent="0" lvl="0" marL="0" rtl="0" algn="l">
              <a:spcBef>
                <a:spcPts val="0"/>
              </a:spcBef>
              <a:spcAft>
                <a:spcPts val="0"/>
              </a:spcAft>
              <a:buNone/>
            </a:pPr>
            <a:r>
              <a:rPr lang="en"/>
              <a:t>A closed fire door is passive fire protection</a:t>
            </a:r>
            <a:endParaRPr/>
          </a:p>
          <a:p>
            <a:pPr indent="0" lvl="0" marL="0" rtl="0" algn="l">
              <a:spcBef>
                <a:spcPts val="0"/>
              </a:spcBef>
              <a:spcAft>
                <a:spcPts val="0"/>
              </a:spcAft>
              <a:buNone/>
            </a:pPr>
            <a:r>
              <a:rPr lang="en"/>
              <a:t>A fire door that is open and designed to close as a result of heat or smoke would fall under active fire protection, but we will discuss them here.  </a:t>
            </a:r>
            <a:endParaRPr/>
          </a:p>
          <a:p>
            <a:pPr indent="0" lvl="0" marL="0" rtl="0" algn="l">
              <a:spcBef>
                <a:spcPts val="0"/>
              </a:spcBef>
              <a:spcAft>
                <a:spcPts val="0"/>
              </a:spcAft>
              <a:buNone/>
            </a:pPr>
            <a:r>
              <a:rPr lang="en"/>
              <a:t>These items are important because they create a barrier between you and the fire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9cf3e9e38d_0_27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9cf3e9e38d_0_27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Perfect example of passive fire protection</a:t>
            </a:r>
            <a:endParaRPr/>
          </a:p>
          <a:p>
            <a:pPr indent="0" lvl="0" marL="0" rtl="0" algn="l">
              <a:spcBef>
                <a:spcPts val="0"/>
              </a:spcBef>
              <a:spcAft>
                <a:spcPts val="0"/>
              </a:spcAft>
              <a:buNone/>
            </a:pPr>
            <a:r>
              <a:rPr lang="en"/>
              <a:t>Why is compartmentalization important?</a:t>
            </a:r>
            <a:endParaRPr/>
          </a:p>
          <a:p>
            <a:pPr indent="0" lvl="0" marL="0" rtl="0" algn="l">
              <a:spcBef>
                <a:spcPts val="0"/>
              </a:spcBef>
              <a:spcAft>
                <a:spcPts val="0"/>
              </a:spcAft>
              <a:buNone/>
            </a:pPr>
            <a:r>
              <a:rPr lang="en"/>
              <a:t>Toxic gases (Carbon monoxide) are typically what kills people not the flames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ada58e966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ada58e966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is important that your systems are being maintained per the fire code and the standard of which they were installed under.</a:t>
            </a:r>
            <a:endParaRPr/>
          </a:p>
          <a:p>
            <a:pPr indent="0" lvl="0" marL="0" rtl="0" algn="l">
              <a:spcBef>
                <a:spcPts val="0"/>
              </a:spcBef>
              <a:spcAft>
                <a:spcPts val="0"/>
              </a:spcAft>
              <a:buNone/>
            </a:pPr>
            <a:r>
              <a:rPr lang="en"/>
              <a:t>Some systems require testing and maintenance annually, some semi-annually, and some </a:t>
            </a:r>
            <a:r>
              <a:rPr lang="en"/>
              <a:t>manufacturers</a:t>
            </a:r>
            <a:r>
              <a:rPr lang="en"/>
              <a:t> require weekly tests, such as for fire pumps.</a:t>
            </a:r>
            <a:endParaRPr/>
          </a:p>
          <a:p>
            <a:pPr indent="0" lvl="0" marL="0" rtl="0" algn="l">
              <a:spcBef>
                <a:spcPts val="0"/>
              </a:spcBef>
              <a:spcAft>
                <a:spcPts val="0"/>
              </a:spcAft>
              <a:buNone/>
            </a:pPr>
            <a:r>
              <a:rPr lang="en"/>
              <a:t>It is critical to know the systems in your facility and how to properly maintain them so that they are in working order if they are ever needed.</a:t>
            </a:r>
            <a:endParaRPr/>
          </a:p>
          <a:p>
            <a:pPr indent="0" lvl="0" marL="0" rtl="0" algn="l">
              <a:spcBef>
                <a:spcPts val="0"/>
              </a:spcBef>
              <a:spcAft>
                <a:spcPts val="0"/>
              </a:spcAft>
              <a:buNone/>
            </a:pPr>
            <a:r>
              <a:rPr lang="en"/>
              <a:t>When you systems receive required testing maintenance be sure to read the reports your recieve and ask if you have any questions.  There is much knowledge to be gained by reading these reports.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ada58e966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ada58e966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Even if your authority having jurisdiction does not adopt the operational permits of the fire code they should still be able to provide guidance on code compliant practices regarding said processes.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9cf3e9e38d_0_2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9cf3e9e38d_0_2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little background about me, I have a BS in </a:t>
            </a:r>
            <a:r>
              <a:rPr lang="en"/>
              <a:t>Sociology</a:t>
            </a:r>
            <a:r>
              <a:rPr lang="en"/>
              <a:t> from NDSU</a:t>
            </a:r>
            <a:endParaRPr/>
          </a:p>
          <a:p>
            <a:pPr indent="0" lvl="0" marL="0" rtl="0" algn="l">
              <a:spcBef>
                <a:spcPts val="0"/>
              </a:spcBef>
              <a:spcAft>
                <a:spcPts val="0"/>
              </a:spcAft>
              <a:buNone/>
            </a:pPr>
            <a:r>
              <a:rPr lang="en"/>
              <a:t>I started my career with the Fargo Fire Department as firefighter in 2009</a:t>
            </a:r>
            <a:endParaRPr/>
          </a:p>
          <a:p>
            <a:pPr indent="0" lvl="0" marL="0" rtl="0" algn="l">
              <a:spcBef>
                <a:spcPts val="0"/>
              </a:spcBef>
              <a:spcAft>
                <a:spcPts val="0"/>
              </a:spcAft>
              <a:buNone/>
            </a:pPr>
            <a:r>
              <a:rPr lang="en"/>
              <a:t>In 2014 I was promoted to my current position.</a:t>
            </a:r>
            <a:endParaRPr/>
          </a:p>
          <a:p>
            <a:pPr indent="0" lvl="0" marL="0" rtl="0" algn="l">
              <a:spcBef>
                <a:spcPts val="0"/>
              </a:spcBef>
              <a:spcAft>
                <a:spcPts val="0"/>
              </a:spcAft>
              <a:buNone/>
            </a:pPr>
            <a:r>
              <a:rPr lang="en"/>
              <a:t>Currently my duties include code enforcement, fire protection system plan review, new construction acceptance testing, public education, and fire investigation</a:t>
            </a:r>
            <a:endParaRPr/>
          </a:p>
          <a:p>
            <a:pPr indent="0" lvl="0" marL="0" rtl="0" algn="l">
              <a:spcBef>
                <a:spcPts val="0"/>
              </a:spcBef>
              <a:spcAft>
                <a:spcPts val="0"/>
              </a:spcAft>
              <a:buNone/>
            </a:pPr>
            <a:r>
              <a:rPr lang="en"/>
              <a:t>In order to maintain </a:t>
            </a:r>
            <a:r>
              <a:rPr lang="en"/>
              <a:t>certifications</a:t>
            </a:r>
            <a:r>
              <a:rPr lang="en"/>
              <a:t> and meet department standards I need to attend a </a:t>
            </a:r>
            <a:r>
              <a:rPr lang="en"/>
              <a:t>minimum</a:t>
            </a:r>
            <a:r>
              <a:rPr lang="en"/>
              <a:t> of 120 hours of training per year in areas such as code enforcement, plan review, hazardous material, investigations, investigations, and public education.</a:t>
            </a:r>
            <a:endParaRPr/>
          </a:p>
          <a:p>
            <a:pPr indent="0" lvl="0" marL="0" rtl="0" algn="l">
              <a:spcBef>
                <a:spcPts val="0"/>
              </a:spcBef>
              <a:spcAft>
                <a:spcPts val="0"/>
              </a:spcAft>
              <a:buNone/>
            </a:pPr>
            <a:r>
              <a:rPr lang="en"/>
              <a:t>I am </a:t>
            </a:r>
            <a:r>
              <a:rPr lang="en"/>
              <a:t>certified</a:t>
            </a:r>
            <a:r>
              <a:rPr lang="en"/>
              <a:t> by the International Code Council as a Certified Fire Marshal and </a:t>
            </a:r>
            <a:r>
              <a:rPr lang="en"/>
              <a:t>Certified</a:t>
            </a:r>
            <a:r>
              <a:rPr lang="en"/>
              <a:t> Building Official, I am Certified by the International Association of Arson Investigators as a </a:t>
            </a:r>
            <a:r>
              <a:rPr lang="en"/>
              <a:t>Certified</a:t>
            </a:r>
            <a:r>
              <a:rPr lang="en"/>
              <a:t> fire investigator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78881de05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78881de05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9cf3e9e38d_0_27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9cf3e9e38d_0_27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lets talk briefly about being prepared for a building evacuation and the things that you can do to be most successful during an evacuation.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9cf3e9e38d_0_26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9cf3e9e38d_0_26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a79e2bdd0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a79e2bdd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Fire requires fuel, heat, and oxygen.  </a:t>
            </a:r>
            <a:endParaRPr/>
          </a:p>
          <a:p>
            <a:pPr indent="0" lvl="0" marL="0" rtl="0" algn="l">
              <a:spcBef>
                <a:spcPts val="0"/>
              </a:spcBef>
              <a:spcAft>
                <a:spcPts val="0"/>
              </a:spcAft>
              <a:buNone/>
            </a:pPr>
            <a:r>
              <a:rPr lang="en"/>
              <a:t>Take one away...Adding water, reduces the heat, placing a lid on a pan, foam blanket on a flammable liquids fire….fire is extinguished</a:t>
            </a:r>
            <a:endParaRPr/>
          </a:p>
          <a:p>
            <a:pPr indent="0" lvl="0" marL="0" rtl="0" algn="l">
              <a:spcBef>
                <a:spcPts val="0"/>
              </a:spcBef>
              <a:spcAft>
                <a:spcPts val="0"/>
              </a:spcAft>
              <a:buNone/>
            </a:pPr>
            <a:r>
              <a:rPr lang="en"/>
              <a:t>Preventing them from coming together (in sufficient quantities) and a fire is prevented</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9cf3e9e38d_0_2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9cf3e9e38d_0_2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Strict monitoring of these 4 key </a:t>
            </a:r>
            <a:r>
              <a:rPr lang="en"/>
              <a:t>principles</a:t>
            </a:r>
            <a:r>
              <a:rPr lang="en"/>
              <a:t> will greatly </a:t>
            </a:r>
            <a:r>
              <a:rPr lang="en"/>
              <a:t>reduce</a:t>
            </a:r>
            <a:r>
              <a:rPr lang="en"/>
              <a:t> the likelihood of a fire.  They also address many of the common fire code violations found during the fire inspection process.  Here in Fargo we have adopted the 2018 IFC, if you are in a jurisdiction outside of Fargo you may be measured against a fire code other than the 2018 IFC.  If you are unsure your local fire department or State Fire Marshals agency should be able to tell you the code they enforce and how to locate the code for reference.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cf3e9e38d_0_26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cf3e9e38d_0_26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put it simply good housekeeping acts as a great preventer of fire in and of itself.  Important things to consider regarding housekeeping are combustibles...first very basic what it a combustible...anything that will burn.  This is the fuel portion of the fire triangle.  If we limit the presence of combustibles in a structure we immediately begin to control a fires potential for growth.  Are we being thoughtful with our storage of combustibles are do we have random piles or storage throughout.  What is the relation of combustibles to heat producing appliances, to the ceiling…..we will continue to talk about this as we progress through the presentation.  How are we using electricity in our facilities, electricity may provide the heat portion of the fire triangle and is a source for common fire code violations.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cf3e9e38d_0_26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cf3e9e38d_0_26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Egress is the occupants way out and the FD way in!</a:t>
            </a:r>
            <a:endParaRPr/>
          </a:p>
          <a:p>
            <a:pPr indent="0" lvl="0" marL="0" rtl="0" algn="l">
              <a:spcBef>
                <a:spcPts val="0"/>
              </a:spcBef>
              <a:spcAft>
                <a:spcPts val="0"/>
              </a:spcAft>
              <a:buNone/>
            </a:pPr>
            <a:r>
              <a:rPr lang="en"/>
              <a:t>Not just important for fire events, what if there is an active </a:t>
            </a:r>
            <a:r>
              <a:rPr lang="en"/>
              <a:t>aggressor</a:t>
            </a:r>
            <a:r>
              <a:rPr lang="en"/>
              <a:t> in those instances exiting is also </a:t>
            </a:r>
            <a:r>
              <a:rPr lang="en"/>
              <a:t>extremely</a:t>
            </a:r>
            <a:r>
              <a:rPr lang="en"/>
              <a:t> important in providing an escape route.</a:t>
            </a:r>
            <a:endParaRPr/>
          </a:p>
          <a:p>
            <a:pPr indent="0" lvl="0" marL="0" rtl="0" algn="l">
              <a:spcBef>
                <a:spcPts val="0"/>
              </a:spcBef>
              <a:spcAft>
                <a:spcPts val="0"/>
              </a:spcAft>
              <a:buNone/>
            </a:pPr>
            <a:r>
              <a:rPr lang="en"/>
              <a:t>Make sure all paths are clear, void of trip hazards and pinch points.  A path to an exit shall never be any narrower than the last exit door that leads you out side...36” door maintain 36” path.</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9cf3e9e38d_0_26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9cf3e9e38d_0_26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we find (customers) the building?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9cf3e9e38d_0_27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9cf3e9e38d_0_27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9cf3e9e38d_0_26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9cf3e9e38d_0_26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Active fire protection means that the system takes some sort of action, for example this may be in the form of fire suppression or detection and notification.</a:t>
            </a:r>
            <a:endParaRPr/>
          </a:p>
          <a:p>
            <a:pPr indent="0" lvl="0" marL="0" rtl="0" algn="l">
              <a:spcBef>
                <a:spcPts val="0"/>
              </a:spcBef>
              <a:spcAft>
                <a:spcPts val="0"/>
              </a:spcAft>
              <a:buNone/>
            </a:pPr>
            <a:r>
              <a:rPr lang="en"/>
              <a:t>Right now we will be talking about fire suppression</a:t>
            </a:r>
            <a:endParaRPr/>
          </a:p>
          <a:p>
            <a:pPr indent="0" lvl="0" marL="0" rtl="0" algn="l">
              <a:spcBef>
                <a:spcPts val="0"/>
              </a:spcBef>
              <a:spcAft>
                <a:spcPts val="0"/>
              </a:spcAft>
              <a:buNone/>
            </a:pPr>
            <a:r>
              <a:rPr lang="en"/>
              <a:t>Control versus extinguish some sprinkler systems are designed to extinguish the fire, most are designed to control the fire until FD arrival but do actually put out the fire.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www.youtube.com/watch?v=1X9AtZKaSXA" TargetMode="Externa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http://www.youtube.com/watch?v=Nu5ICj3LwqE" TargetMode="Externa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861600" y="397500"/>
            <a:ext cx="7420800" cy="195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Fire Prevention for the Safety Professional</a:t>
            </a:r>
            <a:endParaRPr/>
          </a:p>
        </p:txBody>
      </p:sp>
      <p:pic>
        <p:nvPicPr>
          <p:cNvPr id="55" name="Google Shape;55;p13"/>
          <p:cNvPicPr preferRelativeResize="0"/>
          <p:nvPr/>
        </p:nvPicPr>
        <p:blipFill>
          <a:blip r:embed="rId3">
            <a:alphaModFix/>
          </a:blip>
          <a:stretch>
            <a:fillRect/>
          </a:stretch>
        </p:blipFill>
        <p:spPr>
          <a:xfrm>
            <a:off x="3612795" y="2571750"/>
            <a:ext cx="2218980" cy="2173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descr="Two rooms with the same furnishings were ignited with a candle to compare the fire dynamics of a room with a residential sprinkler and one without." id="120" name="Google Shape;120;p22" title="Sprinkler versus Non-sprinklered Family Room">
            <a:hlinkClick r:id="rId3"/>
          </p:cNvPr>
          <p:cNvPicPr preferRelativeResize="0"/>
          <p:nvPr/>
        </p:nvPicPr>
        <p:blipFill>
          <a:blip r:embed="rId4">
            <a:alphaModFix/>
          </a:blip>
          <a:stretch>
            <a:fillRect/>
          </a:stretch>
        </p:blipFill>
        <p:spPr>
          <a:xfrm>
            <a:off x="1314700" y="58087"/>
            <a:ext cx="6703075" cy="5027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3"/>
          <p:cNvPicPr preferRelativeResize="0"/>
          <p:nvPr/>
        </p:nvPicPr>
        <p:blipFill>
          <a:blip r:embed="rId3">
            <a:alphaModFix/>
          </a:blip>
          <a:stretch>
            <a:fillRect/>
          </a:stretch>
        </p:blipFill>
        <p:spPr>
          <a:xfrm>
            <a:off x="4920775" y="53037"/>
            <a:ext cx="3892527" cy="5037424"/>
          </a:xfrm>
          <a:prstGeom prst="rect">
            <a:avLst/>
          </a:prstGeom>
          <a:noFill/>
          <a:ln>
            <a:noFill/>
          </a:ln>
        </p:spPr>
      </p:pic>
      <p:pic>
        <p:nvPicPr>
          <p:cNvPr id="126" name="Google Shape;126;p23"/>
          <p:cNvPicPr preferRelativeResize="0"/>
          <p:nvPr/>
        </p:nvPicPr>
        <p:blipFill>
          <a:blip r:embed="rId4">
            <a:alphaModFix/>
          </a:blip>
          <a:stretch>
            <a:fillRect/>
          </a:stretch>
        </p:blipFill>
        <p:spPr>
          <a:xfrm>
            <a:off x="286275" y="67350"/>
            <a:ext cx="3832677" cy="495994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4"/>
          <p:cNvPicPr preferRelativeResize="0"/>
          <p:nvPr/>
        </p:nvPicPr>
        <p:blipFill>
          <a:blip r:embed="rId3">
            <a:alphaModFix/>
          </a:blip>
          <a:stretch>
            <a:fillRect/>
          </a:stretch>
        </p:blipFill>
        <p:spPr>
          <a:xfrm>
            <a:off x="1346200" y="152400"/>
            <a:ext cx="6451603" cy="483870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3324400" y="445025"/>
            <a:ext cx="5508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Fire Extinguishers</a:t>
            </a:r>
            <a:endParaRPr/>
          </a:p>
        </p:txBody>
      </p:sp>
      <p:sp>
        <p:nvSpPr>
          <p:cNvPr id="137" name="Google Shape;137;p25"/>
          <p:cNvSpPr txBox="1"/>
          <p:nvPr>
            <p:ph idx="1" type="body"/>
          </p:nvPr>
        </p:nvSpPr>
        <p:spPr>
          <a:xfrm>
            <a:off x="3375900" y="1136675"/>
            <a:ext cx="5456400" cy="386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-Placement and type very by hazard.</a:t>
            </a:r>
            <a:endParaRPr/>
          </a:p>
          <a:p>
            <a:pPr indent="0" lvl="0" marL="0" rtl="0" algn="l">
              <a:spcBef>
                <a:spcPts val="1600"/>
              </a:spcBef>
              <a:spcAft>
                <a:spcPts val="0"/>
              </a:spcAft>
              <a:buNone/>
            </a:pPr>
            <a:r>
              <a:rPr lang="en"/>
              <a:t>-Basic requirements are 2A10BC extinguisher with 75’ of travel distance.</a:t>
            </a:r>
            <a:endParaRPr/>
          </a:p>
          <a:p>
            <a:pPr indent="0" lvl="0" marL="0" rtl="0" algn="l">
              <a:lnSpc>
                <a:spcPct val="100000"/>
              </a:lnSpc>
              <a:spcBef>
                <a:spcPts val="1600"/>
              </a:spcBef>
              <a:spcAft>
                <a:spcPts val="0"/>
              </a:spcAft>
              <a:buNone/>
            </a:pPr>
            <a:r>
              <a:rPr lang="en"/>
              <a:t>-To use:</a:t>
            </a:r>
            <a:endParaRPr/>
          </a:p>
          <a:p>
            <a:pPr indent="0" lvl="0" marL="0" rtl="0" algn="l">
              <a:lnSpc>
                <a:spcPct val="100000"/>
              </a:lnSpc>
              <a:spcBef>
                <a:spcPts val="0"/>
              </a:spcBef>
              <a:spcAft>
                <a:spcPts val="0"/>
              </a:spcAft>
              <a:buNone/>
            </a:pPr>
            <a:r>
              <a:rPr b="1" lang="en" sz="2000">
                <a:solidFill>
                  <a:srgbClr val="FFFF00"/>
                </a:solidFill>
              </a:rPr>
              <a:t>P</a:t>
            </a:r>
            <a:r>
              <a:rPr lang="en" sz="2000"/>
              <a:t>ull</a:t>
            </a:r>
            <a:endParaRPr sz="2000"/>
          </a:p>
          <a:p>
            <a:pPr indent="0" lvl="0" marL="0" rtl="0" algn="l">
              <a:lnSpc>
                <a:spcPct val="100000"/>
              </a:lnSpc>
              <a:spcBef>
                <a:spcPts val="0"/>
              </a:spcBef>
              <a:spcAft>
                <a:spcPts val="0"/>
              </a:spcAft>
              <a:buNone/>
            </a:pPr>
            <a:r>
              <a:rPr b="1" lang="en" sz="2000">
                <a:solidFill>
                  <a:srgbClr val="FFFF00"/>
                </a:solidFill>
              </a:rPr>
              <a:t>A</a:t>
            </a:r>
            <a:r>
              <a:rPr lang="en" sz="2000"/>
              <a:t>im</a:t>
            </a:r>
            <a:endParaRPr sz="2000"/>
          </a:p>
          <a:p>
            <a:pPr indent="0" lvl="0" marL="0" rtl="0" algn="l">
              <a:lnSpc>
                <a:spcPct val="100000"/>
              </a:lnSpc>
              <a:spcBef>
                <a:spcPts val="0"/>
              </a:spcBef>
              <a:spcAft>
                <a:spcPts val="0"/>
              </a:spcAft>
              <a:buNone/>
            </a:pPr>
            <a:r>
              <a:rPr b="1" lang="en" sz="2000">
                <a:solidFill>
                  <a:srgbClr val="FFFF00"/>
                </a:solidFill>
              </a:rPr>
              <a:t>S</a:t>
            </a:r>
            <a:r>
              <a:rPr lang="en" sz="2000"/>
              <a:t>queeze</a:t>
            </a:r>
            <a:endParaRPr sz="2000"/>
          </a:p>
          <a:p>
            <a:pPr indent="0" lvl="0" marL="0" rtl="0" algn="l">
              <a:lnSpc>
                <a:spcPct val="100000"/>
              </a:lnSpc>
              <a:spcBef>
                <a:spcPts val="0"/>
              </a:spcBef>
              <a:spcAft>
                <a:spcPts val="0"/>
              </a:spcAft>
              <a:buNone/>
            </a:pPr>
            <a:r>
              <a:rPr b="1" lang="en" sz="2000">
                <a:solidFill>
                  <a:srgbClr val="FFFF00"/>
                </a:solidFill>
              </a:rPr>
              <a:t>S</a:t>
            </a:r>
            <a:r>
              <a:rPr lang="en" sz="2000"/>
              <a:t>weep</a:t>
            </a:r>
            <a:endParaRPr sz="2000"/>
          </a:p>
        </p:txBody>
      </p:sp>
      <p:pic>
        <p:nvPicPr>
          <p:cNvPr id="138" name="Google Shape;138;p25"/>
          <p:cNvPicPr preferRelativeResize="0"/>
          <p:nvPr/>
        </p:nvPicPr>
        <p:blipFill>
          <a:blip r:embed="rId3">
            <a:alphaModFix/>
          </a:blip>
          <a:stretch>
            <a:fillRect/>
          </a:stretch>
        </p:blipFill>
        <p:spPr>
          <a:xfrm>
            <a:off x="231097" y="0"/>
            <a:ext cx="2870258" cy="51435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265500" y="354225"/>
            <a:ext cx="4045200" cy="236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0000"/>
                </a:solidFill>
              </a:rPr>
              <a:t>3) </a:t>
            </a:r>
            <a:r>
              <a:rPr lang="en">
                <a:solidFill>
                  <a:srgbClr val="FF0000"/>
                </a:solidFill>
              </a:rPr>
              <a:t>Active Fire Protection Systems</a:t>
            </a:r>
            <a:endParaRPr>
              <a:solidFill>
                <a:srgbClr val="FF0000"/>
              </a:solidFill>
            </a:endParaRPr>
          </a:p>
        </p:txBody>
      </p:sp>
      <p:sp>
        <p:nvSpPr>
          <p:cNvPr id="144" name="Google Shape;144;p2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4A86E8"/>
                </a:solidFill>
              </a:rPr>
              <a:t>Fire Alarm</a:t>
            </a:r>
            <a:endParaRPr sz="3000">
              <a:solidFill>
                <a:srgbClr val="4A86E8"/>
              </a:solidFill>
            </a:endParaRPr>
          </a:p>
          <a:p>
            <a:pPr indent="0" lvl="0" marL="0" rtl="0" algn="ctr">
              <a:spcBef>
                <a:spcPts val="0"/>
              </a:spcBef>
              <a:spcAft>
                <a:spcPts val="0"/>
              </a:spcAft>
              <a:buNone/>
            </a:pPr>
            <a:r>
              <a:t/>
            </a:r>
            <a:endParaRPr>
              <a:solidFill>
                <a:srgbClr val="4A86E8"/>
              </a:solidFill>
            </a:endParaRPr>
          </a:p>
        </p:txBody>
      </p:sp>
      <p:sp>
        <p:nvSpPr>
          <p:cNvPr id="145" name="Google Shape;145;p26"/>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Different types (local or monitored)</a:t>
            </a:r>
            <a:endParaRPr/>
          </a:p>
          <a:p>
            <a:pPr indent="0" lvl="0" marL="0" rtl="0" algn="l">
              <a:spcBef>
                <a:spcPts val="1600"/>
              </a:spcBef>
              <a:spcAft>
                <a:spcPts val="0"/>
              </a:spcAft>
              <a:buNone/>
            </a:pPr>
            <a:r>
              <a:rPr lang="en"/>
              <a:t>	What does this mean?</a:t>
            </a:r>
            <a:endParaRPr/>
          </a:p>
          <a:p>
            <a:pPr indent="0" lvl="0" marL="0" rtl="0" algn="l">
              <a:spcBef>
                <a:spcPts val="1600"/>
              </a:spcBef>
              <a:spcAft>
                <a:spcPts val="0"/>
              </a:spcAft>
              <a:buNone/>
            </a:pPr>
            <a:r>
              <a:rPr lang="en"/>
              <a:t>	What is in your facility?</a:t>
            </a:r>
            <a:endParaRPr/>
          </a:p>
          <a:p>
            <a:pPr indent="0" lvl="0" marL="0" rtl="0" algn="l">
              <a:spcBef>
                <a:spcPts val="1600"/>
              </a:spcBef>
              <a:spcAft>
                <a:spcPts val="0"/>
              </a:spcAft>
              <a:buNone/>
            </a:pPr>
            <a:r>
              <a:rPr lang="en"/>
              <a:t>Parts of the system</a:t>
            </a:r>
            <a:endParaRPr/>
          </a:p>
          <a:p>
            <a:pPr indent="0" lvl="0" marL="0" rtl="0" algn="l">
              <a:spcBef>
                <a:spcPts val="160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311700" y="504125"/>
            <a:ext cx="84051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Fire Alarm System Parts</a:t>
            </a:r>
            <a:endParaRPr/>
          </a:p>
        </p:txBody>
      </p:sp>
      <p:sp>
        <p:nvSpPr>
          <p:cNvPr id="151" name="Google Shape;151;p2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u="sng"/>
              <a:t>Common parts people may recognize:	</a:t>
            </a:r>
            <a:r>
              <a:rPr lang="en"/>
              <a:t>-</a:t>
            </a:r>
            <a:r>
              <a:rPr lang="en"/>
              <a:t>Smoke detector</a:t>
            </a:r>
            <a:endParaRPr/>
          </a:p>
          <a:p>
            <a:pPr indent="457200" lvl="0" marL="0" rtl="0" algn="l">
              <a:lnSpc>
                <a:spcPct val="100000"/>
              </a:lnSpc>
              <a:spcBef>
                <a:spcPts val="1600"/>
              </a:spcBef>
              <a:spcAft>
                <a:spcPts val="0"/>
              </a:spcAft>
              <a:buNone/>
            </a:pPr>
            <a:r>
              <a:rPr lang="en"/>
              <a:t>-Heat detector</a:t>
            </a:r>
            <a:endParaRPr/>
          </a:p>
          <a:p>
            <a:pPr indent="457200" lvl="0" marL="0" rtl="0" algn="l">
              <a:lnSpc>
                <a:spcPct val="100000"/>
              </a:lnSpc>
              <a:spcBef>
                <a:spcPts val="1600"/>
              </a:spcBef>
              <a:spcAft>
                <a:spcPts val="0"/>
              </a:spcAft>
              <a:buNone/>
            </a:pPr>
            <a:r>
              <a:rPr lang="en"/>
              <a:t>-Pull Station</a:t>
            </a:r>
            <a:endParaRPr/>
          </a:p>
          <a:p>
            <a:pPr indent="0" lvl="0" marL="0" rtl="0" algn="l">
              <a:spcBef>
                <a:spcPts val="0"/>
              </a:spcBef>
              <a:spcAft>
                <a:spcPts val="0"/>
              </a:spcAft>
              <a:buNone/>
            </a:pPr>
            <a:r>
              <a:t/>
            </a:r>
            <a:endParaRPr/>
          </a:p>
          <a:p>
            <a:pPr indent="0" lvl="0" marL="0" rtl="0" algn="l">
              <a:spcBef>
                <a:spcPts val="1600"/>
              </a:spcBef>
              <a:spcAft>
                <a:spcPts val="0"/>
              </a:spcAft>
              <a:buNone/>
            </a:pPr>
            <a:r>
              <a:rPr lang="en" u="sng"/>
              <a:t>Other components:</a:t>
            </a:r>
            <a:endParaRPr u="sng"/>
          </a:p>
          <a:p>
            <a:pPr indent="457200" lvl="0" marL="0" rtl="0" algn="l">
              <a:spcBef>
                <a:spcPts val="1600"/>
              </a:spcBef>
              <a:spcAft>
                <a:spcPts val="0"/>
              </a:spcAft>
              <a:buNone/>
            </a:pPr>
            <a:r>
              <a:rPr lang="en"/>
              <a:t>-</a:t>
            </a:r>
            <a:r>
              <a:rPr lang="en"/>
              <a:t>Fire suppression systems</a:t>
            </a:r>
            <a:endParaRPr/>
          </a:p>
          <a:p>
            <a:pPr indent="457200" lvl="0" marL="0" rtl="0" algn="l">
              <a:spcBef>
                <a:spcPts val="1600"/>
              </a:spcBef>
              <a:spcAft>
                <a:spcPts val="0"/>
              </a:spcAft>
              <a:buNone/>
            </a:pPr>
            <a:r>
              <a:rPr lang="en"/>
              <a:t>-Fire alarm control panel</a:t>
            </a:r>
            <a:endParaRPr/>
          </a:p>
          <a:p>
            <a:pPr indent="457200" lvl="0" marL="0" rtl="0" algn="l">
              <a:spcBef>
                <a:spcPts val="1600"/>
              </a:spcBef>
              <a:spcAft>
                <a:spcPts val="1600"/>
              </a:spcAft>
              <a:buNone/>
            </a:pPr>
            <a:r>
              <a:rPr lang="en"/>
              <a:t>-Notification devices</a:t>
            </a:r>
            <a:endParaRPr/>
          </a:p>
        </p:txBody>
      </p:sp>
      <p:pic>
        <p:nvPicPr>
          <p:cNvPr id="152" name="Google Shape;152;p27"/>
          <p:cNvPicPr preferRelativeResize="0"/>
          <p:nvPr/>
        </p:nvPicPr>
        <p:blipFill>
          <a:blip r:embed="rId3">
            <a:alphaModFix/>
          </a:blip>
          <a:stretch>
            <a:fillRect/>
          </a:stretch>
        </p:blipFill>
        <p:spPr>
          <a:xfrm>
            <a:off x="4437251" y="150875"/>
            <a:ext cx="4070151" cy="3052625"/>
          </a:xfrm>
          <a:prstGeom prst="rect">
            <a:avLst/>
          </a:prstGeom>
          <a:noFill/>
          <a:ln>
            <a:noFill/>
          </a:ln>
        </p:spPr>
      </p:pic>
      <p:pic>
        <p:nvPicPr>
          <p:cNvPr id="153" name="Google Shape;153;p27"/>
          <p:cNvPicPr preferRelativeResize="0"/>
          <p:nvPr/>
        </p:nvPicPr>
        <p:blipFill>
          <a:blip r:embed="rId4">
            <a:alphaModFix/>
          </a:blip>
          <a:stretch>
            <a:fillRect/>
          </a:stretch>
        </p:blipFill>
        <p:spPr>
          <a:xfrm>
            <a:off x="5382188" y="3297025"/>
            <a:ext cx="2180266" cy="1635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0000"/>
                </a:solidFill>
              </a:rPr>
              <a:t>3) </a:t>
            </a:r>
            <a:r>
              <a:rPr lang="en">
                <a:solidFill>
                  <a:srgbClr val="FF0000"/>
                </a:solidFill>
              </a:rPr>
              <a:t>Passive Fire Protection</a:t>
            </a:r>
            <a:endParaRPr>
              <a:solidFill>
                <a:srgbClr val="FF0000"/>
              </a:solidFill>
            </a:endParaRPr>
          </a:p>
        </p:txBody>
      </p:sp>
      <p:sp>
        <p:nvSpPr>
          <p:cNvPr id="159" name="Google Shape;159;p28"/>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A86E8"/>
                </a:solidFill>
              </a:rPr>
              <a:t>Fire barriers and opening protectives</a:t>
            </a:r>
            <a:endParaRPr>
              <a:solidFill>
                <a:srgbClr val="4A86E8"/>
              </a:solidFill>
            </a:endParaRPr>
          </a:p>
        </p:txBody>
      </p:sp>
      <p:sp>
        <p:nvSpPr>
          <p:cNvPr id="160" name="Google Shape;160;p28"/>
          <p:cNvSpPr txBox="1"/>
          <p:nvPr>
            <p:ph idx="2" type="body"/>
          </p:nvPr>
        </p:nvSpPr>
        <p:spPr>
          <a:xfrm>
            <a:off x="4910075" y="326975"/>
            <a:ext cx="3837000" cy="190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are they?</a:t>
            </a:r>
            <a:endParaRPr/>
          </a:p>
          <a:p>
            <a:pPr indent="0" lvl="0" marL="0" rtl="0" algn="l">
              <a:spcBef>
                <a:spcPts val="1600"/>
              </a:spcBef>
              <a:spcAft>
                <a:spcPts val="0"/>
              </a:spcAft>
              <a:buNone/>
            </a:pPr>
            <a:r>
              <a:rPr lang="en"/>
              <a:t>Why are they important?</a:t>
            </a:r>
            <a:endParaRPr/>
          </a:p>
          <a:p>
            <a:pPr indent="0" lvl="0" marL="0" rtl="0" algn="l">
              <a:spcBef>
                <a:spcPts val="1600"/>
              </a:spcBef>
              <a:spcAft>
                <a:spcPts val="1600"/>
              </a:spcAft>
              <a:buNone/>
            </a:pPr>
            <a:r>
              <a:t/>
            </a:r>
            <a:endParaRPr/>
          </a:p>
        </p:txBody>
      </p:sp>
      <p:pic>
        <p:nvPicPr>
          <p:cNvPr id="161" name="Google Shape;161;p28"/>
          <p:cNvPicPr preferRelativeResize="0"/>
          <p:nvPr/>
        </p:nvPicPr>
        <p:blipFill>
          <a:blip r:embed="rId3">
            <a:alphaModFix/>
          </a:blip>
          <a:stretch>
            <a:fillRect/>
          </a:stretch>
        </p:blipFill>
        <p:spPr>
          <a:xfrm rot="-5400000">
            <a:off x="5091363" y="1877700"/>
            <a:ext cx="3474435" cy="26058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txBox="1"/>
          <p:nvPr>
            <p:ph idx="1" type="body"/>
          </p:nvPr>
        </p:nvSpPr>
        <p:spPr>
          <a:xfrm>
            <a:off x="179300" y="2516550"/>
            <a:ext cx="20490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500"/>
              <a:t>Compartmentilazation</a:t>
            </a:r>
            <a:endParaRPr sz="1500"/>
          </a:p>
        </p:txBody>
      </p:sp>
      <p:pic>
        <p:nvPicPr>
          <p:cNvPr descr="On October 8, 2017, for Fire Prevention Week, the UL Firefighter Safety Research institute repurposed one of their test structures to demonstrate the importance of closing your bedroom door at night. This video shows the test that was conducted, and how a closed door can keep you safe and buy you time by acting as a protective barrier in the case of a fire.&#10;&#10;For more information on the importance of closing your doors, visit closeyourdoor.org &#10;&#10;To learn more about the UL Firefighter Safety Research Institute, visit ulfirefightersafety.org" id="167" name="Google Shape;167;p29" title="Close Before You Doze Demonstration Event">
            <a:hlinkClick r:id="rId3"/>
          </p:cNvPr>
          <p:cNvPicPr preferRelativeResize="0"/>
          <p:nvPr/>
        </p:nvPicPr>
        <p:blipFill>
          <a:blip r:embed="rId4">
            <a:alphaModFix/>
          </a:blip>
          <a:stretch>
            <a:fillRect/>
          </a:stretch>
        </p:blipFill>
        <p:spPr>
          <a:xfrm>
            <a:off x="2425525" y="78850"/>
            <a:ext cx="6555950" cy="4916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0"/>
          <p:cNvSpPr txBox="1"/>
          <p:nvPr>
            <p:ph type="title"/>
          </p:nvPr>
        </p:nvSpPr>
        <p:spPr>
          <a:xfrm>
            <a:off x="311700" y="445025"/>
            <a:ext cx="8520600" cy="94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Inspection, testing, maintenance (ITM) of active and passive fire protection components:</a:t>
            </a:r>
            <a:endParaRPr sz="2700"/>
          </a:p>
        </p:txBody>
      </p:sp>
      <p:sp>
        <p:nvSpPr>
          <p:cNvPr id="173" name="Google Shape;173;p30"/>
          <p:cNvSpPr txBox="1"/>
          <p:nvPr>
            <p:ph idx="1" type="body"/>
          </p:nvPr>
        </p:nvSpPr>
        <p:spPr>
          <a:xfrm>
            <a:off x="311700" y="1622275"/>
            <a:ext cx="8520600" cy="2946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Fire protection systems, both active and passive, require some degree of ITM in accordance with the IFC, the regulatory standard they were installed under, and the manufacturer.</a:t>
            </a:r>
            <a:endParaRPr/>
          </a:p>
          <a:p>
            <a:pPr indent="-317500" lvl="1" marL="914400" rtl="0" algn="l">
              <a:spcBef>
                <a:spcPts val="0"/>
              </a:spcBef>
              <a:spcAft>
                <a:spcPts val="0"/>
              </a:spcAft>
              <a:buSzPts val="1400"/>
              <a:buChar char="○"/>
            </a:pPr>
            <a:r>
              <a:rPr lang="en"/>
              <a:t>Examples: Fire Sprinkler, Alternative Automatic Fire-Extinguishing, Fire Alarm, Fire Doors</a:t>
            </a:r>
            <a:endParaRPr/>
          </a:p>
          <a:p>
            <a:pPr indent="-317500" lvl="2" marL="1371600" rtl="0" algn="l">
              <a:spcBef>
                <a:spcPts val="0"/>
              </a:spcBef>
              <a:spcAft>
                <a:spcPts val="0"/>
              </a:spcAft>
              <a:buSzPts val="1400"/>
              <a:buChar char="■"/>
            </a:pPr>
            <a:r>
              <a:rPr lang="en"/>
              <a:t>Annual, semi-annual, five year...</a:t>
            </a:r>
            <a:endParaRPr/>
          </a:p>
          <a:p>
            <a:pPr indent="-317500" lvl="1" marL="914400" rtl="0" algn="l">
              <a:spcBef>
                <a:spcPts val="0"/>
              </a:spcBef>
              <a:spcAft>
                <a:spcPts val="0"/>
              </a:spcAft>
              <a:buSzPts val="1400"/>
              <a:buChar char="○"/>
            </a:pPr>
            <a:r>
              <a:rPr lang="en"/>
              <a:t>Why is it important?</a:t>
            </a:r>
            <a:endParaRPr/>
          </a:p>
          <a:p>
            <a:pPr indent="-317500" lvl="2" marL="1371600" rtl="0" algn="l">
              <a:spcBef>
                <a:spcPts val="0"/>
              </a:spcBef>
              <a:spcAft>
                <a:spcPts val="0"/>
              </a:spcAft>
              <a:buSzPts val="1400"/>
              <a:buChar char="■"/>
            </a:pPr>
            <a:r>
              <a:rPr lang="en"/>
              <a:t>But when they test the fire alarm system it </a:t>
            </a:r>
            <a:r>
              <a:rPr lang="en"/>
              <a:t>interrupts</a:t>
            </a:r>
            <a:r>
              <a:rPr lang="en"/>
              <a:t> my staff and customers.</a:t>
            </a:r>
            <a:endParaRPr/>
          </a:p>
          <a:p>
            <a:pPr indent="-317500" lvl="2" marL="1371600" rtl="0" algn="l">
              <a:spcBef>
                <a:spcPts val="0"/>
              </a:spcBef>
              <a:spcAft>
                <a:spcPts val="0"/>
              </a:spcAft>
              <a:buSzPts val="1400"/>
              <a:buChar char="■"/>
            </a:pPr>
            <a:r>
              <a:rPr lang="en"/>
              <a:t>Read the reports to know if your systems are meeting the maintenance standards.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ph type="title"/>
          </p:nvPr>
        </p:nvSpPr>
        <p:spPr>
          <a:xfrm>
            <a:off x="392625" y="208775"/>
            <a:ext cx="85206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i="1" lang="en">
                <a:solidFill>
                  <a:srgbClr val="FF0000"/>
                </a:solidFill>
              </a:rPr>
              <a:t>4) </a:t>
            </a:r>
            <a:r>
              <a:rPr i="1" lang="en">
                <a:solidFill>
                  <a:srgbClr val="FF0000"/>
                </a:solidFill>
              </a:rPr>
              <a:t>Hazardous processes</a:t>
            </a:r>
            <a:endParaRPr i="1">
              <a:solidFill>
                <a:srgbClr val="FF0000"/>
              </a:solidFill>
            </a:endParaRPr>
          </a:p>
        </p:txBody>
      </p:sp>
      <p:sp>
        <p:nvSpPr>
          <p:cNvPr id="179" name="Google Shape;179;p31"/>
          <p:cNvSpPr txBox="1"/>
          <p:nvPr/>
        </p:nvSpPr>
        <p:spPr>
          <a:xfrm>
            <a:off x="411275" y="1055750"/>
            <a:ext cx="8386200" cy="40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FFFF"/>
                </a:solidFill>
              </a:rPr>
              <a:t>What is a hazardous process?</a:t>
            </a:r>
            <a:endParaRPr sz="1600">
              <a:solidFill>
                <a:srgbClr val="FFFFFF"/>
              </a:solidFill>
            </a:endParaRPr>
          </a:p>
          <a:p>
            <a:pPr indent="0" lvl="0" marL="457200" rtl="0" algn="l">
              <a:spcBef>
                <a:spcPts val="0"/>
              </a:spcBef>
              <a:spcAft>
                <a:spcPts val="0"/>
              </a:spcAft>
              <a:buNone/>
            </a:pPr>
            <a:r>
              <a:rPr lang="en">
                <a:solidFill>
                  <a:srgbClr val="FFFFFF"/>
                </a:solidFill>
              </a:rPr>
              <a:t>-These processes increase risk of harm and loss to your facilities, employees, and neighboring businesses.</a:t>
            </a:r>
            <a:endParaRPr>
              <a:solidFill>
                <a:srgbClr val="FFFFFF"/>
              </a:solidFill>
            </a:endParaRPr>
          </a:p>
          <a:p>
            <a:pPr indent="0" lvl="0" marL="457200" rtl="0" algn="l">
              <a:spcBef>
                <a:spcPts val="0"/>
              </a:spcBef>
              <a:spcAft>
                <a:spcPts val="0"/>
              </a:spcAft>
              <a:buNone/>
            </a:pPr>
            <a:r>
              <a:rPr lang="en">
                <a:solidFill>
                  <a:srgbClr val="FFFFFF"/>
                </a:solidFill>
              </a:rPr>
              <a:t>-The fire department regulates these processes through the International Fire Code (IFC), currently 50 hazardous processes are specifically regulated in the 2018 IFC.</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E</a:t>
            </a:r>
            <a:r>
              <a:rPr lang="en" sz="1600">
                <a:solidFill>
                  <a:srgbClr val="FFFFFF"/>
                </a:solidFill>
              </a:rPr>
              <a:t>xamples</a:t>
            </a:r>
            <a:endParaRPr sz="1600">
              <a:solidFill>
                <a:srgbClr val="FFFFFF"/>
              </a:solidFill>
            </a:endParaRPr>
          </a:p>
          <a:p>
            <a:pPr indent="0" lvl="0" marL="0" rtl="0" algn="l">
              <a:spcBef>
                <a:spcPts val="0"/>
              </a:spcBef>
              <a:spcAft>
                <a:spcPts val="0"/>
              </a:spcAft>
              <a:buNone/>
            </a:pPr>
            <a:r>
              <a:rPr lang="en" sz="1600">
                <a:solidFill>
                  <a:srgbClr val="FFFFFF"/>
                </a:solidFill>
              </a:rPr>
              <a:t>	-Hot works</a:t>
            </a:r>
            <a:endParaRPr sz="1600">
              <a:solidFill>
                <a:srgbClr val="FFFFFF"/>
              </a:solidFill>
            </a:endParaRPr>
          </a:p>
          <a:p>
            <a:pPr indent="0" lvl="0" marL="0" rtl="0" algn="l">
              <a:spcBef>
                <a:spcPts val="0"/>
              </a:spcBef>
              <a:spcAft>
                <a:spcPts val="0"/>
              </a:spcAft>
              <a:buNone/>
            </a:pPr>
            <a:r>
              <a:rPr lang="en" sz="1600">
                <a:solidFill>
                  <a:srgbClr val="FFFFFF"/>
                </a:solidFill>
              </a:rPr>
              <a:t>	-Public assembly</a:t>
            </a:r>
            <a:endParaRPr sz="1600">
              <a:solidFill>
                <a:srgbClr val="FFFFFF"/>
              </a:solidFill>
            </a:endParaRPr>
          </a:p>
          <a:p>
            <a:pPr indent="0" lvl="0" marL="0" rtl="0" algn="l">
              <a:spcBef>
                <a:spcPts val="0"/>
              </a:spcBef>
              <a:spcAft>
                <a:spcPts val="0"/>
              </a:spcAft>
              <a:buNone/>
            </a:pPr>
            <a:r>
              <a:rPr lang="en" sz="1600">
                <a:solidFill>
                  <a:srgbClr val="FFFFFF"/>
                </a:solidFill>
              </a:rPr>
              <a:t>	-Flammable/combustible liquids storage and handling</a:t>
            </a:r>
            <a:endParaRPr sz="1600">
              <a:solidFill>
                <a:srgbClr val="FFFFFF"/>
              </a:solidFill>
            </a:endParaRPr>
          </a:p>
          <a:p>
            <a:pPr indent="0" lvl="0" marL="0" rtl="0" algn="l">
              <a:spcBef>
                <a:spcPts val="0"/>
              </a:spcBef>
              <a:spcAft>
                <a:spcPts val="0"/>
              </a:spcAft>
              <a:buNone/>
            </a:pPr>
            <a:r>
              <a:rPr lang="en" sz="1600">
                <a:solidFill>
                  <a:srgbClr val="FFFFFF"/>
                </a:solidFill>
              </a:rPr>
              <a:t>	-Compressed gasses</a:t>
            </a:r>
            <a:endParaRPr sz="1600">
              <a:solidFill>
                <a:srgbClr val="FFFFFF"/>
              </a:solidFill>
            </a:endParaRPr>
          </a:p>
          <a:p>
            <a:pPr indent="0" lvl="0" marL="0" rtl="0" algn="l">
              <a:spcBef>
                <a:spcPts val="0"/>
              </a:spcBef>
              <a:spcAft>
                <a:spcPts val="0"/>
              </a:spcAft>
              <a:buNone/>
            </a:pPr>
            <a:r>
              <a:rPr lang="en" sz="1600">
                <a:solidFill>
                  <a:srgbClr val="FFFFFF"/>
                </a:solidFill>
              </a:rPr>
              <a:t>	-Repair garages</a:t>
            </a:r>
            <a:endParaRPr sz="1600">
              <a:solidFill>
                <a:srgbClr val="FFFFFF"/>
              </a:solidFill>
            </a:endParaRPr>
          </a:p>
          <a:p>
            <a:pPr indent="0" lvl="0" marL="0" rtl="0" algn="l">
              <a:spcBef>
                <a:spcPts val="0"/>
              </a:spcBef>
              <a:spcAft>
                <a:spcPts val="0"/>
              </a:spcAft>
              <a:buNone/>
            </a:pPr>
            <a:r>
              <a:rPr lang="en" sz="1600">
                <a:solidFill>
                  <a:srgbClr val="FFFFFF"/>
                </a:solidFill>
              </a:rPr>
              <a:t>	-High piled storage</a:t>
            </a:r>
            <a:endParaRPr sz="1600">
              <a:solidFill>
                <a:srgbClr val="FFFFFF"/>
              </a:solidFill>
            </a:endParaRPr>
          </a:p>
          <a:p>
            <a:pPr indent="0" lvl="0" marL="0" rtl="0" algn="l">
              <a:spcBef>
                <a:spcPts val="0"/>
              </a:spcBef>
              <a:spcAft>
                <a:spcPts val="0"/>
              </a:spcAft>
              <a:buNone/>
            </a:pPr>
            <a:r>
              <a:t/>
            </a:r>
            <a:endParaRPr sz="1600">
              <a:solidFill>
                <a:srgbClr val="FFFFFF"/>
              </a:solidFill>
            </a:endParaRPr>
          </a:p>
          <a:p>
            <a:pPr indent="0" lvl="0" marL="0" rtl="0" algn="l">
              <a:spcBef>
                <a:spcPts val="0"/>
              </a:spcBef>
              <a:spcAft>
                <a:spcPts val="0"/>
              </a:spcAft>
              <a:buNone/>
            </a:pPr>
            <a:r>
              <a:rPr lang="en" sz="1600">
                <a:solidFill>
                  <a:srgbClr val="FFFFFF"/>
                </a:solidFill>
              </a:rPr>
              <a:t>Are fire department permits required in order to conduct hazardous processes?</a:t>
            </a:r>
            <a:endParaRPr sz="1600">
              <a:solidFill>
                <a:srgbClr val="FFFFFF"/>
              </a:solidFill>
            </a:endParaRPr>
          </a:p>
          <a:p>
            <a:pPr indent="0" lvl="0" marL="457200" rtl="0" algn="l">
              <a:spcBef>
                <a:spcPts val="0"/>
              </a:spcBef>
              <a:spcAft>
                <a:spcPts val="0"/>
              </a:spcAft>
              <a:buNone/>
            </a:pPr>
            <a:r>
              <a:rPr lang="en" sz="1600">
                <a:solidFill>
                  <a:srgbClr val="FFFFFF"/>
                </a:solidFill>
              </a:rPr>
              <a:t>-Not all jurisdictions have adopted the operational permits of the IFC.</a:t>
            </a:r>
            <a:endParaRPr sz="16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Dawn Stollenwerk, Deputy Fire Marshal</a:t>
            </a:r>
            <a:endParaRPr>
              <a:solidFill>
                <a:srgbClr val="FF0000"/>
              </a:solidFill>
            </a:endParaRPr>
          </a:p>
        </p:txBody>
      </p:sp>
      <p:sp>
        <p:nvSpPr>
          <p:cNvPr id="61" name="Google Shape;61;p14"/>
          <p:cNvSpPr txBox="1"/>
          <p:nvPr>
            <p:ph idx="1" type="body"/>
          </p:nvPr>
        </p:nvSpPr>
        <p:spPr>
          <a:xfrm>
            <a:off x="311700" y="1202875"/>
            <a:ext cx="8520600" cy="325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u="sng"/>
              <a:t>Experience and Education</a:t>
            </a:r>
            <a:endParaRPr sz="1700" u="sng"/>
          </a:p>
          <a:p>
            <a:pPr indent="0" lvl="0" marL="0" rtl="0" algn="l">
              <a:lnSpc>
                <a:spcPct val="115000"/>
              </a:lnSpc>
              <a:spcBef>
                <a:spcPts val="0"/>
              </a:spcBef>
              <a:spcAft>
                <a:spcPts val="0"/>
              </a:spcAft>
              <a:buNone/>
            </a:pPr>
            <a:r>
              <a:rPr lang="en" sz="1700"/>
              <a:t>-Bachelor of Science in Sociology NDSU </a:t>
            </a:r>
            <a:endParaRPr sz="1700"/>
          </a:p>
          <a:p>
            <a:pPr indent="0" lvl="0" marL="0" rtl="0" algn="l">
              <a:lnSpc>
                <a:spcPct val="115000"/>
              </a:lnSpc>
              <a:spcBef>
                <a:spcPts val="0"/>
              </a:spcBef>
              <a:spcAft>
                <a:spcPts val="0"/>
              </a:spcAft>
              <a:buNone/>
            </a:pPr>
            <a:r>
              <a:rPr lang="en" sz="1700"/>
              <a:t>-Started with Fargo Fire as a firefighter in 2009</a:t>
            </a:r>
            <a:endParaRPr sz="1700"/>
          </a:p>
          <a:p>
            <a:pPr indent="0" lvl="0" marL="0" rtl="0" algn="l">
              <a:lnSpc>
                <a:spcPct val="115000"/>
              </a:lnSpc>
              <a:spcBef>
                <a:spcPts val="0"/>
              </a:spcBef>
              <a:spcAft>
                <a:spcPts val="0"/>
              </a:spcAft>
              <a:buNone/>
            </a:pPr>
            <a:r>
              <a:rPr lang="en" sz="1700"/>
              <a:t>-2014 promoted to the Fire Prevention Bureau</a:t>
            </a:r>
            <a:endParaRPr sz="1700"/>
          </a:p>
          <a:p>
            <a:pPr indent="0" lvl="0" marL="0" rtl="0" algn="l">
              <a:lnSpc>
                <a:spcPct val="115000"/>
              </a:lnSpc>
              <a:spcBef>
                <a:spcPts val="0"/>
              </a:spcBef>
              <a:spcAft>
                <a:spcPts val="0"/>
              </a:spcAft>
              <a:buNone/>
            </a:pPr>
            <a:r>
              <a:rPr lang="en" sz="1700"/>
              <a:t>	-Current duties</a:t>
            </a:r>
            <a:endParaRPr sz="1700"/>
          </a:p>
          <a:p>
            <a:pPr indent="0" lvl="0" marL="0" rtl="0" algn="l">
              <a:lnSpc>
                <a:spcPct val="115000"/>
              </a:lnSpc>
              <a:spcBef>
                <a:spcPts val="0"/>
              </a:spcBef>
              <a:spcAft>
                <a:spcPts val="0"/>
              </a:spcAft>
              <a:buNone/>
            </a:pPr>
            <a:r>
              <a:rPr lang="en" sz="1700"/>
              <a:t>	-120 hours of annual training across of variety of subjects</a:t>
            </a:r>
            <a:endParaRPr sz="1700"/>
          </a:p>
          <a:p>
            <a:pPr indent="0" lvl="0" marL="0" rtl="0" algn="l">
              <a:lnSpc>
                <a:spcPct val="115000"/>
              </a:lnSpc>
              <a:spcBef>
                <a:spcPts val="0"/>
              </a:spcBef>
              <a:spcAft>
                <a:spcPts val="0"/>
              </a:spcAft>
              <a:buNone/>
            </a:pPr>
            <a:r>
              <a:rPr lang="en" sz="1700"/>
              <a:t>		-Yearly training at National Fire Academy</a:t>
            </a:r>
            <a:endParaRPr sz="1700"/>
          </a:p>
          <a:p>
            <a:pPr indent="0" lvl="0" marL="0" rtl="0" algn="l">
              <a:lnSpc>
                <a:spcPct val="115000"/>
              </a:lnSpc>
              <a:spcBef>
                <a:spcPts val="0"/>
              </a:spcBef>
              <a:spcAft>
                <a:spcPts val="0"/>
              </a:spcAft>
              <a:buNone/>
            </a:pPr>
            <a:r>
              <a:rPr lang="en" sz="1700"/>
              <a:t>-Certifications </a:t>
            </a:r>
            <a:endParaRPr sz="1700"/>
          </a:p>
          <a:p>
            <a:pPr indent="0" lvl="0" marL="0" rtl="0" algn="l">
              <a:lnSpc>
                <a:spcPct val="100000"/>
              </a:lnSpc>
              <a:spcBef>
                <a:spcPts val="0"/>
              </a:spcBef>
              <a:spcAft>
                <a:spcPts val="0"/>
              </a:spcAft>
              <a:buNone/>
            </a:pPr>
            <a:r>
              <a:t/>
            </a:r>
            <a:endParaRPr sz="1700" u="sng"/>
          </a:p>
          <a:p>
            <a:pPr indent="0" lvl="0" marL="0" rtl="0" algn="l">
              <a:spcBef>
                <a:spcPts val="0"/>
              </a:spcBef>
              <a:spcAft>
                <a:spcPts val="0"/>
              </a:spcAft>
              <a:buNone/>
            </a:pPr>
            <a:r>
              <a:t/>
            </a:r>
            <a:endParaRPr sz="1600"/>
          </a:p>
          <a:p>
            <a:pPr indent="0" lvl="0" marL="0" rtl="0" algn="l">
              <a:spcBef>
                <a:spcPts val="1600"/>
              </a:spcBef>
              <a:spcAft>
                <a:spcPts val="0"/>
              </a:spcAft>
              <a:buNone/>
            </a:pPr>
            <a:r>
              <a:t/>
            </a:r>
            <a:endParaRPr u="sng"/>
          </a:p>
          <a:p>
            <a:pPr indent="0" lvl="0" marL="0" rtl="0" algn="l">
              <a:spcBef>
                <a:spcPts val="160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2"/>
          <p:cNvSpPr txBox="1"/>
          <p:nvPr>
            <p:ph type="title"/>
          </p:nvPr>
        </p:nvSpPr>
        <p:spPr>
          <a:xfrm>
            <a:off x="311700" y="1217275"/>
            <a:ext cx="8520600" cy="2792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 summary, being aware and taking action on the four key principles of fire prevention will help to protect your facilities and their occupants.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Questions?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4"/>
          <p:cNvSpPr txBox="1"/>
          <p:nvPr>
            <p:ph type="ctrTitle"/>
          </p:nvPr>
        </p:nvSpPr>
        <p:spPr>
          <a:xfrm>
            <a:off x="311708" y="21325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8100">
                <a:solidFill>
                  <a:srgbClr val="FF0000"/>
                </a:solidFill>
              </a:rPr>
              <a:t>Thank you!</a:t>
            </a:r>
            <a:endParaRPr b="1" sz="8100">
              <a:solidFill>
                <a:srgbClr val="FF0000"/>
              </a:solidFill>
            </a:endParaRPr>
          </a:p>
        </p:txBody>
      </p:sp>
      <p:sp>
        <p:nvSpPr>
          <p:cNvPr id="195" name="Google Shape;195;p34"/>
          <p:cNvSpPr txBox="1"/>
          <p:nvPr>
            <p:ph idx="1" type="subTitle"/>
          </p:nvPr>
        </p:nvSpPr>
        <p:spPr>
          <a:xfrm>
            <a:off x="311700" y="2834125"/>
            <a:ext cx="8520600" cy="197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Contact information</a:t>
            </a:r>
            <a:endParaRPr u="sng"/>
          </a:p>
          <a:p>
            <a:pPr indent="0" lvl="0" marL="0" rtl="0" algn="l">
              <a:spcBef>
                <a:spcPts val="0"/>
              </a:spcBef>
              <a:spcAft>
                <a:spcPts val="0"/>
              </a:spcAft>
              <a:buNone/>
            </a:pPr>
            <a:r>
              <a:rPr lang="en" sz="2300"/>
              <a:t>Dawn Stollenwerk</a:t>
            </a:r>
            <a:endParaRPr sz="2300"/>
          </a:p>
          <a:p>
            <a:pPr indent="0" lvl="0" marL="0" rtl="0" algn="l">
              <a:spcBef>
                <a:spcPts val="0"/>
              </a:spcBef>
              <a:spcAft>
                <a:spcPts val="0"/>
              </a:spcAft>
              <a:buNone/>
            </a:pPr>
            <a:r>
              <a:rPr lang="en" sz="2300"/>
              <a:t>701.241.1311</a:t>
            </a:r>
            <a:endParaRPr sz="2300"/>
          </a:p>
          <a:p>
            <a:pPr indent="0" lvl="0" marL="0" rtl="0" algn="l">
              <a:spcBef>
                <a:spcPts val="0"/>
              </a:spcBef>
              <a:spcAft>
                <a:spcPts val="0"/>
              </a:spcAft>
              <a:buNone/>
            </a:pPr>
            <a:r>
              <a:rPr lang="en" sz="2300"/>
              <a:t>dstollenwerk@fargond.gov</a:t>
            </a:r>
            <a:endParaRPr sz="23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200">
                <a:solidFill>
                  <a:schemeClr val="accent4"/>
                </a:solidFill>
              </a:rPr>
              <a:t>FIRE TRIANGLE</a:t>
            </a:r>
            <a:endParaRPr b="1" sz="3200">
              <a:solidFill>
                <a:schemeClr val="accent4"/>
              </a:solidFill>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cxnSp>
        <p:nvCxnSpPr>
          <p:cNvPr id="68" name="Google Shape;68;p15"/>
          <p:cNvCxnSpPr/>
          <p:nvPr/>
        </p:nvCxnSpPr>
        <p:spPr>
          <a:xfrm flipH="1" rot="10800000">
            <a:off x="2883025" y="1517625"/>
            <a:ext cx="1697700" cy="2254500"/>
          </a:xfrm>
          <a:prstGeom prst="straightConnector1">
            <a:avLst/>
          </a:prstGeom>
          <a:noFill/>
          <a:ln cap="flat" cmpd="sng" w="38100">
            <a:solidFill>
              <a:srgbClr val="FF0000"/>
            </a:solidFill>
            <a:prstDash val="solid"/>
            <a:round/>
            <a:headEnd len="med" w="med" type="none"/>
            <a:tailEnd len="med" w="med" type="none"/>
          </a:ln>
        </p:spPr>
      </p:cxnSp>
      <p:cxnSp>
        <p:nvCxnSpPr>
          <p:cNvPr id="69" name="Google Shape;69;p15"/>
          <p:cNvCxnSpPr/>
          <p:nvPr/>
        </p:nvCxnSpPr>
        <p:spPr>
          <a:xfrm>
            <a:off x="4552925" y="1511925"/>
            <a:ext cx="1721400" cy="2265900"/>
          </a:xfrm>
          <a:prstGeom prst="straightConnector1">
            <a:avLst/>
          </a:prstGeom>
          <a:noFill/>
          <a:ln cap="flat" cmpd="sng" w="38100">
            <a:solidFill>
              <a:srgbClr val="00FFFF"/>
            </a:solidFill>
            <a:prstDash val="solid"/>
            <a:round/>
            <a:headEnd len="med" w="med" type="none"/>
            <a:tailEnd len="med" w="med" type="none"/>
          </a:ln>
        </p:spPr>
      </p:cxnSp>
      <p:cxnSp>
        <p:nvCxnSpPr>
          <p:cNvPr id="70" name="Google Shape;70;p15"/>
          <p:cNvCxnSpPr/>
          <p:nvPr/>
        </p:nvCxnSpPr>
        <p:spPr>
          <a:xfrm flipH="1" rot="10800000">
            <a:off x="2846225" y="3763000"/>
            <a:ext cx="3435600" cy="29400"/>
          </a:xfrm>
          <a:prstGeom prst="straightConnector1">
            <a:avLst/>
          </a:prstGeom>
          <a:noFill/>
          <a:ln cap="flat" cmpd="sng" w="38100">
            <a:solidFill>
              <a:srgbClr val="00FF00"/>
            </a:solidFill>
            <a:prstDash val="solid"/>
            <a:round/>
            <a:headEnd len="med" w="med" type="none"/>
            <a:tailEnd len="med" w="med" type="none"/>
          </a:ln>
        </p:spPr>
      </p:cxnSp>
      <p:sp>
        <p:nvSpPr>
          <p:cNvPr id="71" name="Google Shape;71;p15"/>
          <p:cNvSpPr txBox="1"/>
          <p:nvPr/>
        </p:nvSpPr>
        <p:spPr>
          <a:xfrm>
            <a:off x="3986475" y="3858600"/>
            <a:ext cx="11697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00FF00"/>
                </a:solidFill>
              </a:rPr>
              <a:t>FUEL</a:t>
            </a:r>
            <a:endParaRPr sz="3100">
              <a:solidFill>
                <a:srgbClr val="00FF00"/>
              </a:solidFill>
            </a:endParaRPr>
          </a:p>
        </p:txBody>
      </p:sp>
      <p:sp>
        <p:nvSpPr>
          <p:cNvPr id="72" name="Google Shape;72;p15"/>
          <p:cNvSpPr txBox="1"/>
          <p:nvPr/>
        </p:nvSpPr>
        <p:spPr>
          <a:xfrm>
            <a:off x="3272900" y="1923875"/>
            <a:ext cx="353100" cy="11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txBox="1"/>
          <p:nvPr/>
        </p:nvSpPr>
        <p:spPr>
          <a:xfrm rot="3192350">
            <a:off x="4979492" y="2243047"/>
            <a:ext cx="1588801" cy="494461"/>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rgbClr val="00FFFF"/>
                </a:solidFill>
              </a:rPr>
              <a:t>OXYGEN</a:t>
            </a:r>
            <a:endParaRPr sz="2200">
              <a:solidFill>
                <a:srgbClr val="00FFFF"/>
              </a:solidFill>
            </a:endParaRPr>
          </a:p>
        </p:txBody>
      </p:sp>
      <p:sp>
        <p:nvSpPr>
          <p:cNvPr id="74" name="Google Shape;74;p15"/>
          <p:cNvSpPr txBox="1"/>
          <p:nvPr/>
        </p:nvSpPr>
        <p:spPr>
          <a:xfrm>
            <a:off x="4700050" y="835125"/>
            <a:ext cx="4237200" cy="49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txBox="1"/>
          <p:nvPr/>
        </p:nvSpPr>
        <p:spPr>
          <a:xfrm rot="-3219804">
            <a:off x="2759997" y="2145051"/>
            <a:ext cx="1250574" cy="57272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FF0000"/>
                </a:solidFill>
              </a:rPr>
              <a:t>HEAT</a:t>
            </a:r>
            <a:endParaRPr sz="260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u="sng">
                <a:solidFill>
                  <a:srgbClr val="FF0000"/>
                </a:solidFill>
              </a:rPr>
              <a:t>Four key principles for fire safety and prevention</a:t>
            </a:r>
            <a:endParaRPr sz="3000" u="sng">
              <a:solidFill>
                <a:srgbClr val="FF0000"/>
              </a:solidFill>
            </a:endParaRPr>
          </a:p>
        </p:txBody>
      </p:sp>
      <p:sp>
        <p:nvSpPr>
          <p:cNvPr id="81" name="Google Shape;8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AutoNum type="arabicParenR"/>
            </a:pPr>
            <a:r>
              <a:rPr lang="en" sz="3000"/>
              <a:t>Housekeeping and combustibles</a:t>
            </a:r>
            <a:endParaRPr sz="3000"/>
          </a:p>
          <a:p>
            <a:pPr indent="-419100" lvl="0" marL="457200" rtl="0" algn="l">
              <a:spcBef>
                <a:spcPts val="0"/>
              </a:spcBef>
              <a:spcAft>
                <a:spcPts val="0"/>
              </a:spcAft>
              <a:buSzPts val="3000"/>
              <a:buAutoNum type="arabicParenR"/>
            </a:pPr>
            <a:r>
              <a:rPr lang="en" sz="3000"/>
              <a:t>Egress and access</a:t>
            </a:r>
            <a:endParaRPr sz="3000"/>
          </a:p>
          <a:p>
            <a:pPr indent="-419100" lvl="0" marL="457200" rtl="0" algn="l">
              <a:spcBef>
                <a:spcPts val="0"/>
              </a:spcBef>
              <a:spcAft>
                <a:spcPts val="0"/>
              </a:spcAft>
              <a:buSzPts val="3000"/>
              <a:buAutoNum type="arabicParenR"/>
            </a:pPr>
            <a:r>
              <a:rPr lang="en" sz="3000"/>
              <a:t>Protection systems (active and passive)</a:t>
            </a:r>
            <a:endParaRPr sz="3000"/>
          </a:p>
          <a:p>
            <a:pPr indent="-419100" lvl="0" marL="457200" rtl="0" algn="l">
              <a:spcBef>
                <a:spcPts val="0"/>
              </a:spcBef>
              <a:spcAft>
                <a:spcPts val="0"/>
              </a:spcAft>
              <a:buSzPts val="3000"/>
              <a:buAutoNum type="arabicParenR"/>
            </a:pPr>
            <a:r>
              <a:rPr lang="en" sz="3000"/>
              <a:t>Hazardous processes</a:t>
            </a:r>
            <a:endParaRPr sz="3000"/>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Clr>
                <a:srgbClr val="FF0000"/>
              </a:buClr>
              <a:buSzPts val="3600"/>
              <a:buAutoNum type="arabicParenR"/>
            </a:pPr>
            <a:r>
              <a:rPr i="1" lang="en" sz="3600">
                <a:solidFill>
                  <a:srgbClr val="FF0000"/>
                </a:solidFill>
              </a:rPr>
              <a:t>Housekeeping</a:t>
            </a:r>
            <a:endParaRPr i="1" sz="3600">
              <a:solidFill>
                <a:srgbClr val="FF0000"/>
              </a:solidFill>
            </a:endParaRPr>
          </a:p>
        </p:txBody>
      </p:sp>
      <p:sp>
        <p:nvSpPr>
          <p:cNvPr id="87" name="Google Shape;87;p17"/>
          <p:cNvSpPr txBox="1"/>
          <p:nvPr>
            <p:ph idx="1" type="body"/>
          </p:nvPr>
        </p:nvSpPr>
        <p:spPr>
          <a:xfrm>
            <a:off x="311700" y="1152475"/>
            <a:ext cx="3999900" cy="38724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u="sng"/>
              <a:t>Combustibles:</a:t>
            </a:r>
            <a:endParaRPr u="sng"/>
          </a:p>
          <a:p>
            <a:pPr indent="0" lvl="0" marL="0" rtl="0" algn="l">
              <a:lnSpc>
                <a:spcPct val="100000"/>
              </a:lnSpc>
              <a:spcBef>
                <a:spcPts val="1600"/>
              </a:spcBef>
              <a:spcAft>
                <a:spcPts val="0"/>
              </a:spcAft>
              <a:buNone/>
            </a:pPr>
            <a:r>
              <a:rPr lang="en"/>
              <a:t>-What is a combustible?  </a:t>
            </a:r>
            <a:endParaRPr/>
          </a:p>
          <a:p>
            <a:pPr indent="0" lvl="0" marL="0" rtl="0" algn="l">
              <a:lnSpc>
                <a:spcPct val="100000"/>
              </a:lnSpc>
              <a:spcBef>
                <a:spcPts val="1600"/>
              </a:spcBef>
              <a:spcAft>
                <a:spcPts val="0"/>
              </a:spcAft>
              <a:buNone/>
            </a:pPr>
            <a:r>
              <a:rPr lang="en"/>
              <a:t>-Controlling combustibles will help reduce the likelihood of fire.</a:t>
            </a:r>
            <a:endParaRPr/>
          </a:p>
          <a:p>
            <a:pPr indent="457200" lvl="0" marL="0" rtl="0" algn="l">
              <a:lnSpc>
                <a:spcPct val="100000"/>
              </a:lnSpc>
              <a:spcBef>
                <a:spcPts val="1600"/>
              </a:spcBef>
              <a:spcAft>
                <a:spcPts val="0"/>
              </a:spcAft>
              <a:buNone/>
            </a:pPr>
            <a:r>
              <a:rPr lang="en"/>
              <a:t>-Is it needed?</a:t>
            </a:r>
            <a:endParaRPr/>
          </a:p>
          <a:p>
            <a:pPr indent="457200" lvl="0" marL="0" rtl="0" algn="l">
              <a:lnSpc>
                <a:spcPct val="100000"/>
              </a:lnSpc>
              <a:spcBef>
                <a:spcPts val="1600"/>
              </a:spcBef>
              <a:spcAft>
                <a:spcPts val="0"/>
              </a:spcAft>
              <a:buNone/>
            </a:pPr>
            <a:r>
              <a:rPr lang="en"/>
              <a:t>	-Waste?</a:t>
            </a:r>
            <a:endParaRPr/>
          </a:p>
          <a:p>
            <a:pPr indent="457200" lvl="0" marL="0" rtl="0" algn="l">
              <a:lnSpc>
                <a:spcPct val="100000"/>
              </a:lnSpc>
              <a:spcBef>
                <a:spcPts val="1600"/>
              </a:spcBef>
              <a:spcAft>
                <a:spcPts val="0"/>
              </a:spcAft>
              <a:buNone/>
            </a:pPr>
            <a:r>
              <a:rPr lang="en"/>
              <a:t>How are they stored?</a:t>
            </a:r>
            <a:endParaRPr/>
          </a:p>
          <a:p>
            <a:pPr indent="457200" lvl="0" marL="0" rtl="0" algn="l">
              <a:lnSpc>
                <a:spcPct val="100000"/>
              </a:lnSpc>
              <a:spcBef>
                <a:spcPts val="1600"/>
              </a:spcBef>
              <a:spcAft>
                <a:spcPts val="0"/>
              </a:spcAft>
              <a:buNone/>
            </a:pPr>
            <a:r>
              <a:rPr lang="en"/>
              <a:t>         -Neat and orderly?</a:t>
            </a:r>
            <a:endParaRPr/>
          </a:p>
          <a:p>
            <a:pPr indent="0" lvl="0" marL="914400" rtl="0" algn="l">
              <a:lnSpc>
                <a:spcPct val="100000"/>
              </a:lnSpc>
              <a:spcBef>
                <a:spcPts val="1600"/>
              </a:spcBef>
              <a:spcAft>
                <a:spcPts val="0"/>
              </a:spcAft>
              <a:buNone/>
            </a:pPr>
            <a:r>
              <a:rPr lang="en"/>
              <a:t>-Proximity to heat producing appliances</a:t>
            </a:r>
            <a:endParaRPr/>
          </a:p>
          <a:p>
            <a:pPr indent="0" lvl="0" marL="914400" rtl="0" algn="l">
              <a:lnSpc>
                <a:spcPct val="100000"/>
              </a:lnSpc>
              <a:spcBef>
                <a:spcPts val="1600"/>
              </a:spcBef>
              <a:spcAft>
                <a:spcPts val="1600"/>
              </a:spcAft>
              <a:buNone/>
            </a:pPr>
            <a:r>
              <a:t/>
            </a:r>
            <a:endParaRPr/>
          </a:p>
        </p:txBody>
      </p:sp>
      <p:sp>
        <p:nvSpPr>
          <p:cNvPr id="88" name="Google Shape;88;p17"/>
          <p:cNvSpPr txBox="1"/>
          <p:nvPr>
            <p:ph idx="2" type="body"/>
          </p:nvPr>
        </p:nvSpPr>
        <p:spPr>
          <a:xfrm>
            <a:off x="4832400" y="1152475"/>
            <a:ext cx="3999900" cy="38724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u="sng"/>
              <a:t>Electrical: </a:t>
            </a:r>
            <a:endParaRPr u="sng"/>
          </a:p>
          <a:p>
            <a:pPr indent="0" lvl="0" marL="0" rtl="0" algn="l">
              <a:spcBef>
                <a:spcPts val="1600"/>
              </a:spcBef>
              <a:spcAft>
                <a:spcPts val="0"/>
              </a:spcAft>
              <a:buNone/>
            </a:pPr>
            <a:r>
              <a:rPr lang="en"/>
              <a:t>-Extension cords</a:t>
            </a:r>
            <a:endParaRPr/>
          </a:p>
          <a:p>
            <a:pPr indent="0" lvl="0" marL="0" rtl="0" algn="l">
              <a:spcBef>
                <a:spcPts val="1600"/>
              </a:spcBef>
              <a:spcAft>
                <a:spcPts val="0"/>
              </a:spcAft>
              <a:buNone/>
            </a:pPr>
            <a:r>
              <a:rPr lang="en"/>
              <a:t>-Power-strips and mult-tap adapters</a:t>
            </a:r>
            <a:endParaRPr/>
          </a:p>
          <a:p>
            <a:pPr indent="0" lvl="0" marL="0" rtl="0" algn="l">
              <a:spcBef>
                <a:spcPts val="1600"/>
              </a:spcBef>
              <a:spcAft>
                <a:spcPts val="0"/>
              </a:spcAft>
              <a:buNone/>
            </a:pPr>
            <a:r>
              <a:rPr lang="en"/>
              <a:t>-Portable heaters</a:t>
            </a:r>
            <a:endParaRPr/>
          </a:p>
          <a:p>
            <a:pPr indent="0" lvl="0" marL="0" rtl="0" algn="l">
              <a:spcBef>
                <a:spcPts val="1600"/>
              </a:spcBef>
              <a:spcAft>
                <a:spcPts val="0"/>
              </a:spcAft>
              <a:buNone/>
            </a:pPr>
            <a:r>
              <a:rPr lang="en"/>
              <a:t>-Junction box covers, electrical panel blanks</a:t>
            </a:r>
            <a:endParaRPr/>
          </a:p>
          <a:p>
            <a:pPr indent="0" lvl="0" marL="0" rtl="0" algn="l">
              <a:spcBef>
                <a:spcPts val="1600"/>
              </a:spcBef>
              <a:spcAft>
                <a:spcPts val="0"/>
              </a:spcAft>
              <a:buNone/>
            </a:pPr>
            <a:r>
              <a:rPr lang="en"/>
              <a:t>-Storage clearances</a:t>
            </a:r>
            <a:endParaRPr/>
          </a:p>
          <a:p>
            <a:pPr indent="0" lvl="0" marL="0" rtl="0" algn="l">
              <a:spcBef>
                <a:spcPts val="1600"/>
              </a:spcBef>
              <a:spcAft>
                <a:spcPts val="1600"/>
              </a:spcAft>
              <a:buNone/>
            </a:pPr>
            <a:r>
              <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574875"/>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i="1" lang="en" sz="3600">
                <a:solidFill>
                  <a:srgbClr val="FF0000"/>
                </a:solidFill>
              </a:rPr>
              <a:t>2) </a:t>
            </a:r>
            <a:r>
              <a:rPr i="1" lang="en" sz="3600">
                <a:solidFill>
                  <a:srgbClr val="FF0000"/>
                </a:solidFill>
              </a:rPr>
              <a:t>Egress</a:t>
            </a:r>
            <a:endParaRPr i="1" sz="3600">
              <a:solidFill>
                <a:srgbClr val="FF0000"/>
              </a:solidFill>
            </a:endParaRPr>
          </a:p>
        </p:txBody>
      </p:sp>
      <p:sp>
        <p:nvSpPr>
          <p:cNvPr id="94" name="Google Shape;94;p18"/>
          <p:cNvSpPr txBox="1"/>
          <p:nvPr>
            <p:ph idx="1" type="body"/>
          </p:nvPr>
        </p:nvSpPr>
        <p:spPr>
          <a:xfrm>
            <a:off x="311700" y="1389600"/>
            <a:ext cx="8452800" cy="3179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-Exit doors</a:t>
            </a:r>
            <a:endParaRPr/>
          </a:p>
          <a:p>
            <a:pPr indent="457200" lvl="0" marL="0" rtl="0" algn="l">
              <a:lnSpc>
                <a:spcPct val="100000"/>
              </a:lnSpc>
              <a:spcBef>
                <a:spcPts val="0"/>
              </a:spcBef>
              <a:spcAft>
                <a:spcPts val="0"/>
              </a:spcAft>
              <a:buNone/>
            </a:pPr>
            <a:r>
              <a:rPr lang="en"/>
              <a:t>-Working order</a:t>
            </a:r>
            <a:endParaRPr/>
          </a:p>
          <a:p>
            <a:pPr indent="457200" lvl="0" marL="457200" rtl="0" algn="l">
              <a:lnSpc>
                <a:spcPct val="100000"/>
              </a:lnSpc>
              <a:spcBef>
                <a:spcPts val="0"/>
              </a:spcBef>
              <a:spcAft>
                <a:spcPts val="0"/>
              </a:spcAft>
              <a:buNone/>
            </a:pPr>
            <a:r>
              <a:rPr lang="en"/>
              <a:t>-Snow, ice, concrete?</a:t>
            </a:r>
            <a:endParaRPr/>
          </a:p>
          <a:p>
            <a:pPr indent="0" lvl="0" marL="914400" rtl="0" algn="l">
              <a:lnSpc>
                <a:spcPct val="100000"/>
              </a:lnSpc>
              <a:spcBef>
                <a:spcPts val="0"/>
              </a:spcBef>
              <a:spcAft>
                <a:spcPts val="0"/>
              </a:spcAft>
              <a:buNone/>
            </a:pPr>
            <a:r>
              <a:rPr lang="en"/>
              <a:t>-Unlocked and usable without special knowledge </a:t>
            </a:r>
            <a:endParaRPr/>
          </a:p>
          <a:p>
            <a:pPr indent="0" lvl="0" marL="91440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-Clear paths </a:t>
            </a:r>
            <a:endParaRPr/>
          </a:p>
          <a:p>
            <a:pPr indent="0" lvl="0" marL="0" rtl="0" algn="l">
              <a:lnSpc>
                <a:spcPct val="100000"/>
              </a:lnSpc>
              <a:spcBef>
                <a:spcPts val="0"/>
              </a:spcBef>
              <a:spcAft>
                <a:spcPts val="0"/>
              </a:spcAft>
              <a:buNone/>
            </a:pPr>
            <a:r>
              <a:rPr lang="en"/>
              <a:t>	-No pinch points or obstructions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-Exit signs and emergency lighting</a:t>
            </a:r>
            <a:endParaRPr/>
          </a:p>
          <a:p>
            <a:pPr indent="0" lvl="0" marL="0" rtl="0" algn="l">
              <a:lnSpc>
                <a:spcPct val="100000"/>
              </a:lnSpc>
              <a:spcBef>
                <a:spcPts val="0"/>
              </a:spcBef>
              <a:spcAft>
                <a:spcPts val="0"/>
              </a:spcAft>
              <a:buNone/>
            </a:pPr>
            <a:r>
              <a:rPr lang="en"/>
              <a:t>	-Illumination of exit signs</a:t>
            </a:r>
            <a:endParaRPr/>
          </a:p>
          <a:p>
            <a:pPr indent="0" lvl="0" marL="0" rtl="0" algn="l">
              <a:lnSpc>
                <a:spcPct val="100000"/>
              </a:lnSpc>
              <a:spcBef>
                <a:spcPts val="0"/>
              </a:spcBef>
              <a:spcAft>
                <a:spcPts val="0"/>
              </a:spcAft>
              <a:buNone/>
            </a:pPr>
            <a:r>
              <a:rPr lang="en"/>
              <a:t>	-Inspection, testing and maintenance (ITM)</a:t>
            </a:r>
            <a:endParaRPr/>
          </a:p>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pic>
        <p:nvPicPr>
          <p:cNvPr id="95" name="Google Shape;95;p18"/>
          <p:cNvPicPr preferRelativeResize="0"/>
          <p:nvPr/>
        </p:nvPicPr>
        <p:blipFill>
          <a:blip r:embed="rId3">
            <a:alphaModFix/>
          </a:blip>
          <a:stretch>
            <a:fillRect/>
          </a:stretch>
        </p:blipFill>
        <p:spPr>
          <a:xfrm rot="-5400000">
            <a:off x="4265763" y="593689"/>
            <a:ext cx="3600899" cy="2700674"/>
          </a:xfrm>
          <a:prstGeom prst="rect">
            <a:avLst/>
          </a:prstGeom>
          <a:noFill/>
          <a:ln>
            <a:noFill/>
          </a:ln>
        </p:spPr>
      </p:pic>
      <p:pic>
        <p:nvPicPr>
          <p:cNvPr id="96" name="Google Shape;96;p18"/>
          <p:cNvPicPr preferRelativeResize="0"/>
          <p:nvPr/>
        </p:nvPicPr>
        <p:blipFill>
          <a:blip r:embed="rId4">
            <a:alphaModFix/>
          </a:blip>
          <a:stretch>
            <a:fillRect/>
          </a:stretch>
        </p:blipFill>
        <p:spPr>
          <a:xfrm rot="-5400000">
            <a:off x="6733064" y="2710012"/>
            <a:ext cx="2699424" cy="202455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i="1" lang="en" sz="3600">
                <a:solidFill>
                  <a:srgbClr val="FF0000"/>
                </a:solidFill>
              </a:rPr>
              <a:t>2)</a:t>
            </a:r>
            <a:r>
              <a:rPr i="1" lang="en">
                <a:solidFill>
                  <a:srgbClr val="FF0000"/>
                </a:solidFill>
              </a:rPr>
              <a:t> </a:t>
            </a:r>
            <a:r>
              <a:rPr i="1" lang="en" sz="3600">
                <a:solidFill>
                  <a:srgbClr val="FF0000"/>
                </a:solidFill>
              </a:rPr>
              <a:t>Access</a:t>
            </a:r>
            <a:endParaRPr i="1" sz="3600">
              <a:solidFill>
                <a:srgbClr val="FF0000"/>
              </a:solidFill>
            </a:endParaRPr>
          </a:p>
        </p:txBody>
      </p:sp>
      <p:sp>
        <p:nvSpPr>
          <p:cNvPr id="102" name="Google Shape;102;p19"/>
          <p:cNvSpPr txBox="1"/>
          <p:nvPr>
            <p:ph idx="1" type="body"/>
          </p:nvPr>
        </p:nvSpPr>
        <p:spPr>
          <a:xfrm>
            <a:off x="311700" y="1389600"/>
            <a:ext cx="84402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-Premises </a:t>
            </a:r>
            <a:r>
              <a:rPr lang="en"/>
              <a:t>identification</a:t>
            </a:r>
            <a:endParaRPr/>
          </a:p>
          <a:p>
            <a:pPr indent="0" lvl="0" marL="0" rtl="0" algn="l">
              <a:lnSpc>
                <a:spcPct val="100000"/>
              </a:lnSpc>
              <a:spcBef>
                <a:spcPts val="1600"/>
              </a:spcBef>
              <a:spcAft>
                <a:spcPts val="0"/>
              </a:spcAft>
              <a:buNone/>
            </a:pPr>
            <a:r>
              <a:rPr lang="en"/>
              <a:t>-Lock boxes may be required by the authority having jurisdiction.</a:t>
            </a:r>
            <a:endParaRPr/>
          </a:p>
          <a:p>
            <a:pPr indent="0" lvl="0" marL="0" rtl="0" algn="l">
              <a:lnSpc>
                <a:spcPct val="100000"/>
              </a:lnSpc>
              <a:spcBef>
                <a:spcPts val="0"/>
              </a:spcBef>
              <a:spcAft>
                <a:spcPts val="0"/>
              </a:spcAft>
              <a:buNone/>
            </a:pPr>
            <a:r>
              <a:rPr lang="en"/>
              <a:t>	-City of Fargo requirements</a:t>
            </a:r>
            <a:endParaRPr/>
          </a:p>
          <a:p>
            <a:pPr indent="0" lvl="0" marL="0" rtl="0" algn="l">
              <a:lnSpc>
                <a:spcPct val="100000"/>
              </a:lnSpc>
              <a:spcBef>
                <a:spcPts val="0"/>
              </a:spcBef>
              <a:spcAft>
                <a:spcPts val="0"/>
              </a:spcAft>
              <a:buNone/>
            </a:pPr>
            <a:r>
              <a:rPr lang="en"/>
              <a:t>	-Do you want to provide a lock box when it’s not required?</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-Fire department connection and fire protection controls </a:t>
            </a:r>
            <a:endParaRPr/>
          </a:p>
          <a:p>
            <a:pPr indent="0" lvl="0" marL="0" rtl="0" algn="l">
              <a:spcBef>
                <a:spcPts val="0"/>
              </a:spcBef>
              <a:spcAft>
                <a:spcPts val="1600"/>
              </a:spcAft>
              <a:buNone/>
            </a:pPr>
            <a:r>
              <a:t/>
            </a:r>
            <a:endParaRPr/>
          </a:p>
        </p:txBody>
      </p:sp>
      <p:pic>
        <p:nvPicPr>
          <p:cNvPr id="103" name="Google Shape;103;p19"/>
          <p:cNvPicPr preferRelativeResize="0"/>
          <p:nvPr/>
        </p:nvPicPr>
        <p:blipFill>
          <a:blip r:embed="rId3">
            <a:alphaModFix/>
          </a:blip>
          <a:stretch>
            <a:fillRect/>
          </a:stretch>
        </p:blipFill>
        <p:spPr>
          <a:xfrm rot="-5400000">
            <a:off x="5089515" y="1077888"/>
            <a:ext cx="4178372" cy="31338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Questions?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265500" y="516575"/>
            <a:ext cx="4045200" cy="219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0000"/>
                </a:solidFill>
              </a:rPr>
              <a:t>3) </a:t>
            </a:r>
            <a:r>
              <a:rPr lang="en">
                <a:solidFill>
                  <a:srgbClr val="FF0000"/>
                </a:solidFill>
              </a:rPr>
              <a:t>Active Fire</a:t>
            </a:r>
            <a:endParaRPr>
              <a:solidFill>
                <a:srgbClr val="FF0000"/>
              </a:solidFill>
            </a:endParaRPr>
          </a:p>
          <a:p>
            <a:pPr indent="0" lvl="0" marL="0" rtl="0" algn="ctr">
              <a:spcBef>
                <a:spcPts val="0"/>
              </a:spcBef>
              <a:spcAft>
                <a:spcPts val="0"/>
              </a:spcAft>
              <a:buNone/>
            </a:pPr>
            <a:r>
              <a:rPr lang="en">
                <a:solidFill>
                  <a:srgbClr val="FF0000"/>
                </a:solidFill>
              </a:rPr>
              <a:t>Protection Systems</a:t>
            </a:r>
            <a:endParaRPr>
              <a:solidFill>
                <a:srgbClr val="FF0000"/>
              </a:solidFill>
            </a:endParaRPr>
          </a:p>
        </p:txBody>
      </p:sp>
      <p:sp>
        <p:nvSpPr>
          <p:cNvPr id="114" name="Google Shape;114;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What are they?</a:t>
            </a:r>
            <a:endParaRPr/>
          </a:p>
          <a:p>
            <a:pPr indent="0" lvl="0" marL="0" rtl="0" algn="l">
              <a:spcBef>
                <a:spcPts val="1600"/>
              </a:spcBef>
              <a:spcAft>
                <a:spcPts val="0"/>
              </a:spcAft>
              <a:buNone/>
            </a:pPr>
            <a:r>
              <a:rPr lang="en"/>
              <a:t>How do they work?</a:t>
            </a:r>
            <a:endParaRPr/>
          </a:p>
          <a:p>
            <a:pPr indent="0" lvl="0" marL="0" rtl="0" algn="l">
              <a:spcBef>
                <a:spcPts val="1600"/>
              </a:spcBef>
              <a:spcAft>
                <a:spcPts val="0"/>
              </a:spcAft>
              <a:buNone/>
            </a:pPr>
            <a:r>
              <a:rPr lang="en"/>
              <a:t>	control vs extinguish</a:t>
            </a:r>
            <a:endParaRPr/>
          </a:p>
          <a:p>
            <a:pPr indent="0" lvl="0" marL="0" rtl="0" algn="l">
              <a:spcBef>
                <a:spcPts val="1600"/>
              </a:spcBef>
              <a:spcAft>
                <a:spcPts val="0"/>
              </a:spcAft>
              <a:buNone/>
            </a:pPr>
            <a:r>
              <a:rPr lang="en"/>
              <a:t>Where are they found?</a:t>
            </a:r>
            <a:endParaRPr/>
          </a:p>
          <a:p>
            <a:pPr indent="0" lvl="0" marL="0" rtl="0" algn="l">
              <a:spcBef>
                <a:spcPts val="1600"/>
              </a:spcBef>
              <a:spcAft>
                <a:spcPts val="0"/>
              </a:spcAft>
              <a:buNone/>
            </a:pPr>
            <a:r>
              <a:rPr lang="en"/>
              <a:t>	commercial and residential</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15" name="Google Shape;115;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4A86E8"/>
                </a:solidFill>
              </a:rPr>
              <a:t>Fire </a:t>
            </a:r>
            <a:r>
              <a:rPr lang="en" sz="3000">
                <a:solidFill>
                  <a:srgbClr val="4A86E8"/>
                </a:solidFill>
              </a:rPr>
              <a:t>Suppression</a:t>
            </a:r>
            <a:endParaRPr sz="3000">
              <a:solidFill>
                <a:srgbClr val="4A86E8"/>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