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4" r:id="rId3"/>
    <p:sldId id="257" r:id="rId4"/>
    <p:sldId id="384" r:id="rId5"/>
    <p:sldId id="382" r:id="rId6"/>
    <p:sldId id="385" r:id="rId7"/>
    <p:sldId id="310" r:id="rId8"/>
    <p:sldId id="372" r:id="rId9"/>
    <p:sldId id="373" r:id="rId10"/>
    <p:sldId id="364" r:id="rId11"/>
    <p:sldId id="363" r:id="rId12"/>
    <p:sldId id="314" r:id="rId13"/>
    <p:sldId id="365" r:id="rId14"/>
    <p:sldId id="371" r:id="rId15"/>
    <p:sldId id="366" r:id="rId16"/>
    <p:sldId id="367" r:id="rId17"/>
    <p:sldId id="368" r:id="rId18"/>
    <p:sldId id="369" r:id="rId19"/>
    <p:sldId id="370" r:id="rId20"/>
    <p:sldId id="387" r:id="rId21"/>
    <p:sldId id="287" r:id="rId22"/>
    <p:sldId id="271" r:id="rId23"/>
    <p:sldId id="270" r:id="rId24"/>
    <p:sldId id="374" r:id="rId25"/>
    <p:sldId id="272" r:id="rId26"/>
    <p:sldId id="376" r:id="rId27"/>
    <p:sldId id="262" r:id="rId28"/>
    <p:sldId id="268" r:id="rId29"/>
    <p:sldId id="260" r:id="rId30"/>
    <p:sldId id="259" r:id="rId31"/>
    <p:sldId id="281" r:id="rId32"/>
    <p:sldId id="377" r:id="rId33"/>
    <p:sldId id="378" r:id="rId34"/>
    <p:sldId id="283" r:id="rId35"/>
    <p:sldId id="286" r:id="rId36"/>
    <p:sldId id="391" r:id="rId37"/>
    <p:sldId id="303" r:id="rId38"/>
    <p:sldId id="265" r:id="rId39"/>
    <p:sldId id="305" r:id="rId40"/>
    <p:sldId id="285" r:id="rId41"/>
    <p:sldId id="289" r:id="rId42"/>
    <p:sldId id="290" r:id="rId43"/>
    <p:sldId id="380" r:id="rId44"/>
    <p:sldId id="308" r:id="rId45"/>
    <p:sldId id="269" r:id="rId46"/>
    <p:sldId id="263" r:id="rId47"/>
    <p:sldId id="291" r:id="rId48"/>
    <p:sldId id="379" r:id="rId49"/>
    <p:sldId id="388" r:id="rId50"/>
    <p:sldId id="390" r:id="rId51"/>
    <p:sldId id="282" r:id="rId5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/>
          <a:lstStyle>
            <a:lvl1pPr algn="r">
              <a:defRPr sz="1200"/>
            </a:lvl1pPr>
          </a:lstStyle>
          <a:p>
            <a:fld id="{A06EEFD0-38C8-48C1-8335-DE91C5FE065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9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 anchor="b"/>
          <a:lstStyle>
            <a:lvl1pPr algn="r">
              <a:defRPr sz="1200"/>
            </a:lvl1pPr>
          </a:lstStyle>
          <a:p>
            <a:fld id="{8347AB25-C9D8-4CFC-9C44-6D17D9873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69" rIns="93141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6434"/>
          </a:xfrm>
          <a:prstGeom prst="rect">
            <a:avLst/>
          </a:prstGeom>
        </p:spPr>
        <p:txBody>
          <a:bodyPr vert="horz" lIns="93141" tIns="46569" rIns="93141" bIns="46569" rtlCol="0"/>
          <a:lstStyle>
            <a:lvl1pPr algn="r">
              <a:defRPr sz="1200"/>
            </a:lvl1pPr>
          </a:lstStyle>
          <a:p>
            <a:fld id="{1D789613-7003-447A-8135-435B582308A9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69" rIns="93141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8"/>
          </a:xfrm>
          <a:prstGeom prst="rect">
            <a:avLst/>
          </a:prstGeom>
        </p:spPr>
        <p:txBody>
          <a:bodyPr vert="horz" lIns="93141" tIns="46569" rIns="93141" bIns="4656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41" tIns="46569" rIns="93141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6433"/>
          </a:xfrm>
          <a:prstGeom prst="rect">
            <a:avLst/>
          </a:prstGeom>
        </p:spPr>
        <p:txBody>
          <a:bodyPr vert="horz" lIns="93141" tIns="46569" rIns="93141" bIns="46569" rtlCol="0" anchor="b"/>
          <a:lstStyle>
            <a:lvl1pPr algn="r">
              <a:defRPr sz="1200"/>
            </a:lvl1pPr>
          </a:lstStyle>
          <a:p>
            <a:fld id="{8FF04038-F8FE-4C5B-A0E1-D8326D14C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4038-F8FE-4C5B-A0E1-D8326D14CB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USDA</a:t>
            </a:r>
            <a:r>
              <a:rPr lang="en-US" baseline="0" dirty="0" smtClean="0"/>
              <a:t> List of approved sanitizer for organic food contact surfaces: 1. Chlorine 2.Hydrogen peroxide 3.Ozone 4.Peracetic acid/peroxyacetic acid 5.Phosphoric acid 6.Potassium hydroxide 7.Sodium hydroxide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4038-F8FE-4C5B-A0E1-D8326D14CB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1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33-33-04-51 Wiping cloths</a:t>
            </a:r>
            <a:r>
              <a:rPr lang="en-US" baseline="0" dirty="0" smtClean="0"/>
              <a:t> &amp; working containers – 1. cloths used for wiping food spills and food-contact surfaces of equipment must be clean and stored in sanitizing solution; 2. cloths used for cleaning nonfood-contact surfaces of equipment, dining tables etc. must be clean and stored in sanitizing solution between uses.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4038-F8FE-4C5B-A0E1-D8326D14CB0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4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Rapid growth</a:t>
            </a:r>
            <a:r>
              <a:rPr lang="en-US" baseline="0" dirty="0" smtClean="0"/>
              <a:t> and reproduction of bacteria in the danger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4038-F8FE-4C5B-A0E1-D8326D14CB0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2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0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7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0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6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PH color logo CMYK 4-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5704"/>
            <a:ext cx="1353656" cy="1353656"/>
          </a:xfrm>
          <a:prstGeom prst="rect">
            <a:avLst/>
          </a:prstGeom>
          <a:effectLst>
            <a:outerShdw blurRad="3556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01" y="1680338"/>
            <a:ext cx="11495314" cy="14441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Northern Region Association of Safety Professionals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5751576"/>
            <a:ext cx="9427464" cy="55778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November 21, 2018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105" y="2138006"/>
            <a:ext cx="75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Foodborne Illness and related information 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4679" y="4694094"/>
            <a:ext cx="446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Fargo Cass Public Health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eez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40" y="2040833"/>
            <a:ext cx="5655738" cy="3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5478" y="5617846"/>
            <a:ext cx="940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2013 </a:t>
            </a:r>
            <a:r>
              <a:rPr lang="en-US" sz="3600" dirty="0"/>
              <a:t>Food Code Requirement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2192000" cy="12608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5300" b="1" dirty="0"/>
              <a:t>Employee Illness Reporting Agreement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16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Employee Illness Reporting Agreement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3"/>
            <a:ext cx="5785843" cy="424356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Food Employee must report to the Person in charge any of the following </a:t>
            </a:r>
            <a:r>
              <a:rPr lang="en-US" sz="2400" b="1" dirty="0" smtClean="0">
                <a:solidFill>
                  <a:schemeClr val="tx1"/>
                </a:solidFill>
              </a:rPr>
              <a:t>symptoms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Diarrhea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Vomiting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Jaundice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Sore throat with fever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Lesions containing pus on the hand, wrist, or an exposed body part not properly covered (such as boils and infected cuts, wounds, or lesions, however small)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rockyriver6 - Vocab Ch.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34" y="2139153"/>
            <a:ext cx="4200546" cy="3656726"/>
          </a:xfrm>
        </p:spPr>
      </p:pic>
    </p:spTree>
    <p:extLst>
      <p:ext uri="{BB962C8B-B14F-4D97-AF65-F5344CB8AC3E}">
        <p14:creationId xmlns:p14="http://schemas.microsoft.com/office/powerpoint/2010/main" val="19363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997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Big 6 Reportable Illnesses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046" y="1845734"/>
            <a:ext cx="10522634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Need to self-report to the health department if/when employees have the following reportable illnesses: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Hepatitis A</a:t>
            </a: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Typhoid Fever (Salmonella </a:t>
            </a:r>
            <a:r>
              <a:rPr lang="en-US" sz="2800" dirty="0" err="1" smtClean="0">
                <a:solidFill>
                  <a:schemeClr val="tx1"/>
                </a:solidFill>
              </a:rPr>
              <a:t>Typhi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Non-</a:t>
            </a:r>
            <a:r>
              <a:rPr lang="en-US" sz="2800" dirty="0" err="1" smtClean="0">
                <a:solidFill>
                  <a:schemeClr val="tx1"/>
                </a:solidFill>
              </a:rPr>
              <a:t>typhoidal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Salmonella</a:t>
            </a: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STEC (Shiga toxin-producing </a:t>
            </a:r>
            <a:r>
              <a:rPr lang="en-US" sz="2800" i="1" dirty="0" smtClean="0">
                <a:solidFill>
                  <a:schemeClr val="tx1"/>
                </a:solidFill>
              </a:rPr>
              <a:t>E. coli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Norovirus</a:t>
            </a: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Shigella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Hepatitis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What is Hepatitis A </a:t>
            </a:r>
            <a:r>
              <a:rPr lang="en-US" dirty="0">
                <a:solidFill>
                  <a:schemeClr val="tx1"/>
                </a:solidFill>
              </a:rPr>
              <a:t>– Vaccine-preventable communicable disease of the liver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Symptoms</a:t>
            </a:r>
            <a:r>
              <a:rPr lang="en-US" dirty="0">
                <a:solidFill>
                  <a:schemeClr val="tx1"/>
                </a:solidFill>
              </a:rPr>
              <a:t> – fatigue, low appetite, stomach pain, nausea, and </a:t>
            </a:r>
            <a:r>
              <a:rPr lang="en-US" dirty="0" smtClean="0">
                <a:solidFill>
                  <a:schemeClr val="tx1"/>
                </a:solidFill>
              </a:rPr>
              <a:t>jaundice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solidFill>
                  <a:schemeClr val="tx1"/>
                </a:solidFill>
              </a:rPr>
              <a:t>Incubation period </a:t>
            </a:r>
            <a:r>
              <a:rPr lang="en-US" dirty="0" smtClean="0">
                <a:solidFill>
                  <a:schemeClr val="tx1"/>
                </a:solidFill>
              </a:rPr>
              <a:t>– 14-28 days (</a:t>
            </a:r>
            <a:r>
              <a:rPr lang="en-US" b="1" dirty="0" smtClean="0">
                <a:solidFill>
                  <a:schemeClr val="tx1"/>
                </a:solidFill>
              </a:rPr>
              <a:t>period between exposure to infection and the appearance of the first symptoms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is it spread </a:t>
            </a:r>
            <a:r>
              <a:rPr lang="en-US" dirty="0">
                <a:solidFill>
                  <a:schemeClr val="tx1"/>
                </a:solidFill>
              </a:rPr>
              <a:t>– Person-to-person through fecal-oral route or consumption of contaminated food or water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long are you sick </a:t>
            </a:r>
            <a:r>
              <a:rPr lang="en-US" dirty="0">
                <a:solidFill>
                  <a:schemeClr val="tx1"/>
                </a:solidFill>
              </a:rPr>
              <a:t>– 2 months (antibodies last a lifetime once infected)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prominent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estimated 4,000 </a:t>
            </a:r>
            <a:r>
              <a:rPr lang="en-US" dirty="0">
                <a:solidFill>
                  <a:schemeClr val="tx1"/>
                </a:solidFill>
              </a:rPr>
              <a:t>cases in U.S. in </a:t>
            </a:r>
            <a:r>
              <a:rPr lang="en-US" dirty="0" smtClean="0">
                <a:solidFill>
                  <a:schemeClr val="tx1"/>
                </a:solidFill>
              </a:rPr>
              <a:t>2016 (Many states are currently experiencing outbreaks)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*</a:t>
            </a:r>
            <a:r>
              <a:rPr lang="en-US" sz="1000" dirty="0"/>
              <a:t>information from Center for Disease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2" y="110303"/>
            <a:ext cx="6646128" cy="616760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90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Typhoid Fever (</a:t>
            </a:r>
            <a:r>
              <a:rPr lang="en-US" b="1" i="1" dirty="0">
                <a:solidFill>
                  <a:schemeClr val="tx1"/>
                </a:solidFill>
              </a:rPr>
              <a:t>S. </a:t>
            </a:r>
            <a:r>
              <a:rPr lang="en-US" b="1" dirty="0" err="1">
                <a:solidFill>
                  <a:schemeClr val="tx1"/>
                </a:solidFill>
              </a:rPr>
              <a:t>Typhi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>
                <a:solidFill>
                  <a:schemeClr val="tx1"/>
                </a:solidFill>
              </a:rPr>
              <a:t>What is Typhoid Fever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Life threatening illness caused by the bacterium </a:t>
            </a:r>
            <a:r>
              <a:rPr lang="en-US" i="1" dirty="0" smtClean="0">
                <a:solidFill>
                  <a:schemeClr val="tx1"/>
                </a:solidFill>
              </a:rPr>
              <a:t>Salmonella </a:t>
            </a:r>
            <a:r>
              <a:rPr lang="en-US" dirty="0" err="1" smtClean="0">
                <a:solidFill>
                  <a:schemeClr val="tx1"/>
                </a:solidFill>
              </a:rPr>
              <a:t>Typhi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High fever, weakness, stomach pains, headache and loss of </a:t>
            </a:r>
            <a:r>
              <a:rPr lang="en-US" dirty="0" smtClean="0">
                <a:solidFill>
                  <a:schemeClr val="tx1"/>
                </a:solidFill>
              </a:rPr>
              <a:t>appetite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>
                <a:solidFill>
                  <a:schemeClr val="tx1"/>
                </a:solidFill>
              </a:rPr>
              <a:t>Incubation period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8-14 days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is it spread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It lives only in humans and they carry the bacteria in their bloodstreams and intestinal tract and you get it by eating contaminated </a:t>
            </a:r>
            <a:r>
              <a:rPr lang="en-US" dirty="0">
                <a:solidFill>
                  <a:schemeClr val="tx1"/>
                </a:solidFill>
              </a:rPr>
              <a:t>food and </a:t>
            </a:r>
            <a:r>
              <a:rPr lang="en-US" dirty="0" smtClean="0">
                <a:solidFill>
                  <a:schemeClr val="tx1"/>
                </a:solidFill>
              </a:rPr>
              <a:t>water that was handled by a person </a:t>
            </a:r>
            <a:r>
              <a:rPr lang="en-US" smtClean="0">
                <a:solidFill>
                  <a:schemeClr val="tx1"/>
                </a:solidFill>
              </a:rPr>
              <a:t>shedding bacteria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>
                <a:solidFill>
                  <a:schemeClr val="tx1"/>
                </a:solidFill>
              </a:rPr>
              <a:t>How long are you sick </a:t>
            </a:r>
            <a:r>
              <a:rPr lang="en-US" dirty="0">
                <a:solidFill>
                  <a:schemeClr val="tx1"/>
                </a:solidFill>
              </a:rPr>
              <a:t>– weeks or months without antibiotic therapy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u="sng" dirty="0">
                <a:solidFill>
                  <a:schemeClr val="tx1"/>
                </a:solidFill>
              </a:rPr>
              <a:t>How prominent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an estimated 5,700 cases occur each year in the US, most cases (up to 75%) are acquired while traveling internationally and it is still common in the developing world where it affects about 21.5 million people each year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 *</a:t>
            </a:r>
            <a:r>
              <a:rPr lang="en-US" sz="1000" dirty="0"/>
              <a:t>information from Center for Disease Control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" y="254746"/>
            <a:ext cx="3181976" cy="15909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34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Non-</a:t>
            </a:r>
            <a:r>
              <a:rPr lang="en-US" b="1" dirty="0" err="1" smtClean="0">
                <a:solidFill>
                  <a:schemeClr val="tx1"/>
                </a:solidFill>
              </a:rPr>
              <a:t>typhoidal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Salmonella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What is </a:t>
            </a:r>
            <a:r>
              <a:rPr lang="en-US" u="sng" dirty="0" err="1">
                <a:solidFill>
                  <a:schemeClr val="tx1"/>
                </a:solidFill>
              </a:rPr>
              <a:t>Nontyphoidal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i="1" u="sng" dirty="0">
                <a:solidFill>
                  <a:schemeClr val="tx1"/>
                </a:solidFill>
              </a:rPr>
              <a:t>Salmonella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illnesses caused by </a:t>
            </a:r>
            <a:r>
              <a:rPr lang="en-US" i="1" dirty="0">
                <a:solidFill>
                  <a:schemeClr val="tx1"/>
                </a:solidFill>
              </a:rPr>
              <a:t>Salmonella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species not previously referenced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diarrhea, </a:t>
            </a:r>
            <a:r>
              <a:rPr lang="en-US" dirty="0" smtClean="0">
                <a:solidFill>
                  <a:schemeClr val="tx1"/>
                </a:solidFill>
              </a:rPr>
              <a:t>fever, and abdominal cramps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solidFill>
                  <a:schemeClr val="tx1"/>
                </a:solidFill>
              </a:rPr>
              <a:t>Incubation period </a:t>
            </a:r>
            <a:r>
              <a:rPr lang="en-US" dirty="0" smtClean="0">
                <a:solidFill>
                  <a:schemeClr val="tx1"/>
                </a:solidFill>
              </a:rPr>
              <a:t>– 12-72 hours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is it spread </a:t>
            </a:r>
            <a:r>
              <a:rPr lang="en-US" dirty="0">
                <a:solidFill>
                  <a:schemeClr val="tx1"/>
                </a:solidFill>
              </a:rPr>
              <a:t>– food or water contaminated with </a:t>
            </a:r>
            <a:r>
              <a:rPr lang="en-US" dirty="0" smtClean="0">
                <a:solidFill>
                  <a:schemeClr val="tx1"/>
                </a:solidFill>
              </a:rPr>
              <a:t>bacteria (cross- contamination, undercooked food, person to person, reptiles and chickens)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long are you sick </a:t>
            </a:r>
            <a:r>
              <a:rPr lang="en-US" dirty="0">
                <a:solidFill>
                  <a:schemeClr val="tx1"/>
                </a:solidFill>
              </a:rPr>
              <a:t>– 4-7 days (most recover without treatment)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prominent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1.2 million illnesses, 23,000 hospitalizations, and 450 deaths in the US every year and food is the source for about 1 million of these illnesses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*</a:t>
            </a:r>
            <a:r>
              <a:rPr lang="en-US" sz="1000" dirty="0"/>
              <a:t>information from Center for Disease Control </a:t>
            </a:r>
          </a:p>
          <a:p>
            <a:endParaRPr lang="en-US" dirty="0"/>
          </a:p>
        </p:txBody>
      </p:sp>
      <p:pic>
        <p:nvPicPr>
          <p:cNvPr id="4" name="Picture 3" descr="&lt;strong&gt;Angry Chicken&lt;/strong&gt;! | Holly Occhipinti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246755"/>
            <a:ext cx="2316056" cy="154479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Beißen Gedanken: Animals On The Beach Who Love Summer Mo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04" y="232415"/>
            <a:ext cx="2771788" cy="15591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326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STEC (Shiga toxin-producing </a:t>
            </a:r>
            <a:r>
              <a:rPr lang="en-US" b="1" i="1" dirty="0">
                <a:solidFill>
                  <a:schemeClr val="tx1"/>
                </a:solidFill>
              </a:rPr>
              <a:t>E. coli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0298"/>
            <a:ext cx="10058400" cy="35068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What is STEC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bacteria found in the environment, foods and intestines of people and animals </a:t>
            </a:r>
            <a:r>
              <a:rPr lang="en-US" u="sng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>
                <a:solidFill>
                  <a:schemeClr val="tx1"/>
                </a:solidFill>
              </a:rPr>
              <a:t> – severe stomach cramps, diarrhea (often bloody) and vomiting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solidFill>
                  <a:schemeClr val="tx1"/>
                </a:solidFill>
              </a:rPr>
              <a:t>Incubation period </a:t>
            </a:r>
            <a:r>
              <a:rPr lang="en-US" dirty="0" smtClean="0">
                <a:solidFill>
                  <a:schemeClr val="tx1"/>
                </a:solidFill>
              </a:rPr>
              <a:t>– 3 – 4 days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solidFill>
                  <a:schemeClr val="tx1"/>
                </a:solidFill>
              </a:rPr>
              <a:t>How is it spread </a:t>
            </a:r>
            <a:r>
              <a:rPr lang="en-US" dirty="0" smtClean="0">
                <a:solidFill>
                  <a:schemeClr val="tx1"/>
                </a:solidFill>
              </a:rPr>
              <a:t>– Person-to-person through fecal-oral route 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consumption of contaminated food or water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long are you sick </a:t>
            </a:r>
            <a:r>
              <a:rPr lang="en-US" dirty="0">
                <a:solidFill>
                  <a:schemeClr val="tx1"/>
                </a:solidFill>
              </a:rPr>
              <a:t>– 5-7 days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</a:rPr>
              <a:t>How prominent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100,000 illnesses, 3,000 hospitalizations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90 deaths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1000" dirty="0"/>
              <a:t>information from Center for Disease Control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9" y="2652151"/>
            <a:ext cx="3280707" cy="2187138"/>
          </a:xfrm>
          <a:prstGeom prst="rect">
            <a:avLst/>
          </a:prstGeom>
          <a:effectLst>
            <a:innerShdw blurRad="63500" dist="50800" dir="2700000">
              <a:prstClr val="black">
                <a:alpha val="8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362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Norovirus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0444"/>
            <a:ext cx="10058400" cy="3878663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What is Norovirus </a:t>
            </a:r>
            <a:r>
              <a:rPr lang="en-US" dirty="0">
                <a:solidFill>
                  <a:schemeClr val="tx1"/>
                </a:solidFill>
              </a:rPr>
              <a:t>– A very contagious virus that causes vomiting and </a:t>
            </a:r>
            <a:r>
              <a:rPr lang="en-US" dirty="0" smtClean="0">
                <a:solidFill>
                  <a:schemeClr val="tx1"/>
                </a:solidFill>
              </a:rPr>
              <a:t>diarrhea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>
                <a:solidFill>
                  <a:schemeClr val="tx1"/>
                </a:solidFill>
              </a:rPr>
              <a:t> – Diarrhea, vomiting, nausea, stomach pain (fever, headache, body aches)  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Incubation period </a:t>
            </a:r>
            <a:r>
              <a:rPr lang="en-US" dirty="0" smtClean="0">
                <a:solidFill>
                  <a:schemeClr val="tx1"/>
                </a:solidFill>
              </a:rPr>
              <a:t>- 12 – 48 hours 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is it spread </a:t>
            </a:r>
            <a:r>
              <a:rPr lang="en-US" dirty="0">
                <a:solidFill>
                  <a:schemeClr val="tx1"/>
                </a:solidFill>
              </a:rPr>
              <a:t>– Person-to-person through fecal-oral </a:t>
            </a:r>
            <a:r>
              <a:rPr lang="en-US" dirty="0" smtClean="0">
                <a:solidFill>
                  <a:schemeClr val="tx1"/>
                </a:solidFill>
              </a:rPr>
              <a:t>route, vomit particles, </a:t>
            </a:r>
            <a:r>
              <a:rPr lang="en-US" dirty="0">
                <a:solidFill>
                  <a:schemeClr val="tx1"/>
                </a:solidFill>
              </a:rPr>
              <a:t>consumption of contaminated food or </a:t>
            </a:r>
            <a:r>
              <a:rPr lang="en-US" dirty="0" smtClean="0">
                <a:solidFill>
                  <a:schemeClr val="tx1"/>
                </a:solidFill>
              </a:rPr>
              <a:t>water, or direct contact with someone infected with virus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long are you sick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1-3 </a:t>
            </a:r>
            <a:r>
              <a:rPr lang="en-US" dirty="0">
                <a:solidFill>
                  <a:schemeClr val="tx1"/>
                </a:solidFill>
              </a:rPr>
              <a:t>days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prominent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19 to 21 million cases of acute gastroenteritis and leads to 1.7 to 1.9 million outpatient visits and 400,000 emergency department visits, primarily in young children -  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utbreaks occur most often from November to April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*</a:t>
            </a:r>
            <a:r>
              <a:rPr lang="en-US" sz="1000" dirty="0"/>
              <a:t>information from Center for Disease Control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3" y="81346"/>
            <a:ext cx="3136690" cy="1764388"/>
          </a:xfrm>
          <a:prstGeom prst="rect">
            <a:avLst/>
          </a:prstGeom>
          <a:effectLst>
            <a:glow rad="5969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2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ug-resistant Shig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2232723"/>
            <a:ext cx="2714625" cy="2667000"/>
          </a:xfrm>
          <a:prstGeom prst="rect">
            <a:avLst/>
          </a:prstGeom>
          <a:noFill/>
          <a:effectLst>
            <a:glow rad="1104900">
              <a:schemeClr val="accent5">
                <a:satMod val="175000"/>
                <a:alpha val="56000"/>
              </a:schemeClr>
            </a:glow>
            <a:innerShdw blurRad="9906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Shigella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spp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What is Shigellosis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Infectious </a:t>
            </a:r>
            <a:r>
              <a:rPr lang="en-US" dirty="0">
                <a:solidFill>
                  <a:schemeClr val="tx1"/>
                </a:solidFill>
              </a:rPr>
              <a:t>disease caused by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Shigella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bacteria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>
                <a:solidFill>
                  <a:schemeClr val="tx1"/>
                </a:solidFill>
              </a:rPr>
              <a:t> – Diarrhea, fever, and stomach cramps 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Incubation period </a:t>
            </a:r>
            <a:r>
              <a:rPr lang="en-US" dirty="0" smtClean="0">
                <a:solidFill>
                  <a:schemeClr val="tx1"/>
                </a:solidFill>
              </a:rPr>
              <a:t>- 1–2 days 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is it spread </a:t>
            </a:r>
            <a:r>
              <a:rPr lang="en-US" dirty="0">
                <a:solidFill>
                  <a:schemeClr val="tx1"/>
                </a:solidFill>
              </a:rPr>
              <a:t>– Person-to-person through fecal-oral </a:t>
            </a:r>
            <a:r>
              <a:rPr lang="en-US" dirty="0" smtClean="0">
                <a:solidFill>
                  <a:schemeClr val="tx1"/>
                </a:solidFill>
              </a:rPr>
              <a:t>route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		or </a:t>
            </a:r>
            <a:r>
              <a:rPr lang="en-US" dirty="0">
                <a:solidFill>
                  <a:schemeClr val="tx1"/>
                </a:solidFill>
              </a:rPr>
              <a:t>consumption of contaminated food or </a:t>
            </a:r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long are you sick </a:t>
            </a:r>
            <a:r>
              <a:rPr lang="en-US" dirty="0">
                <a:solidFill>
                  <a:schemeClr val="tx1"/>
                </a:solidFill>
              </a:rPr>
              <a:t>– 5-7 days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How </a:t>
            </a:r>
            <a:r>
              <a:rPr lang="en-US" u="sng" dirty="0">
                <a:solidFill>
                  <a:schemeClr val="tx1"/>
                </a:solidFill>
              </a:rPr>
              <a:t>prominent </a:t>
            </a:r>
            <a:r>
              <a:rPr lang="en-US" dirty="0">
                <a:solidFill>
                  <a:schemeClr val="tx1"/>
                </a:solidFill>
              </a:rPr>
              <a:t>– 500,000 cases of diarrhea in the US annually </a:t>
            </a:r>
          </a:p>
          <a:p>
            <a:r>
              <a:rPr lang="en-US" dirty="0"/>
              <a:t>*</a:t>
            </a:r>
            <a:r>
              <a:rPr lang="en-US" sz="1000" dirty="0"/>
              <a:t>information from Center for Disease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49040" y="2655546"/>
            <a:ext cx="4937760" cy="326911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Grant Larson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Director of Environmental Health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Fargo Cass Public Health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glarson@FargoND.gov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701 241-1388</a:t>
            </a:r>
          </a:p>
          <a:p>
            <a:endParaRPr lang="en-US" dirty="0"/>
          </a:p>
        </p:txBody>
      </p:sp>
      <p:pic>
        <p:nvPicPr>
          <p:cNvPr id="7" name="Picture 6" descr="FCPH color logo CMYK 4-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9460" y="4579950"/>
            <a:ext cx="1762539" cy="1762539"/>
          </a:xfrm>
          <a:prstGeom prst="rect">
            <a:avLst/>
          </a:prstGeom>
          <a:effectLst>
            <a:outerShdw blurRad="3556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 descr="FCPH color logo CMYK 4-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7360" cy="1737360"/>
          </a:xfrm>
          <a:prstGeom prst="rect">
            <a:avLst/>
          </a:prstGeom>
          <a:effectLst>
            <a:outerShdw blurRad="3556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038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FDA Food Code Requirements –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Risk Factor/Interventions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08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Hand </a:t>
            </a:r>
            <a:r>
              <a:rPr lang="en-US" b="1" dirty="0" smtClean="0">
                <a:solidFill>
                  <a:schemeClr val="tx1"/>
                </a:solidFill>
              </a:rPr>
              <a:t>Sinks and Hand Washing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johnsonrose.com/images/products/81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1946747"/>
            <a:ext cx="3419575" cy="33587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1598" y="2841307"/>
            <a:ext cx="793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7734442" y="2917883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+</a:t>
            </a:r>
          </a:p>
        </p:txBody>
      </p:sp>
      <p:pic>
        <p:nvPicPr>
          <p:cNvPr id="1028" name="Picture 4" descr="http://i.dailymail.co.uk/i/pix/2014/02/04/article-2551163-1B2D1DA700000578-477_634x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2496580"/>
            <a:ext cx="3281923" cy="241226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ostco-static.com/image/media/500-65301-847_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57" y="1946746"/>
            <a:ext cx="3358783" cy="33587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38" y="5514917"/>
            <a:ext cx="26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Hand washing only!!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4028" y="5514917"/>
            <a:ext cx="355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be available at each hand sink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127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Hand Washing Statistics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(according to the CDC)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9147" y="1817784"/>
            <a:ext cx="10763479" cy="440674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Keeping hands clean is one of the most important steps we can take to avoid getting sick and spreading germs to others </a:t>
            </a:r>
            <a:endParaRPr lang="en-US" sz="32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umber of people with diarrhea; down 31%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diarrhea illness in people with weakened immune systems by   58%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illnesses, like colds, down 16 – 21%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the amount of antibiotics used; reducing the likelihood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antibiotic resistance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79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773723"/>
            <a:ext cx="10058400" cy="82396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Hand Washing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1694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Wash hands when entering the kitchen and between tasks before dawning gloves!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scrub 10-15 seconds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rinse with warm water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dry with a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towel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total time = 20 – 30 seconds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thedarkpark.files.wordpress.com/2011/09/hand-wash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85105"/>
            <a:ext cx="4937125" cy="3745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09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Proper Glove Use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913" y="1927654"/>
            <a:ext cx="7105134" cy="437429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	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Hands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	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Gloves</a:t>
            </a:r>
            <a:endParaRPr lang="en-US" sz="2800" b="1" u="sng" dirty="0" smtClean="0">
              <a:solidFill>
                <a:schemeClr val="tx1"/>
              </a:solidFill>
            </a:endParaRPr>
          </a:p>
          <a:p>
            <a:pPr marL="0" indent="0" algn="ctr">
              <a:buClrTx/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When Do I Change Gloves?</a:t>
            </a:r>
            <a:endParaRPr lang="en-US" sz="2800" b="1" u="sng" dirty="0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When changing tasks (2013 Food Code)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When handling different food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To cover a bandaged cut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When gloves become dirty/soiled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Picking something up off of the floor, touching hair, taking a drink of water, etc.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59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rfblog.com/wp-content/uploads/2012/06/person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57" y="3111033"/>
            <a:ext cx="3835089" cy="2888302"/>
          </a:xfrm>
          <a:prstGeom prst="rect">
            <a:avLst/>
          </a:prstGeom>
          <a:noFill/>
          <a:effectLst>
            <a:reflection blurRad="1003300" stA="45000" endPos="65000" dist="50800" dir="5400000" sy="-100000" algn="bl" rotWithShape="0"/>
          </a:effectLst>
          <a:extLst/>
        </p:spPr>
      </p:pic>
      <p:sp>
        <p:nvSpPr>
          <p:cNvPr id="9" name="&quot;No&quot; Symbol 8"/>
          <p:cNvSpPr/>
          <p:nvPr/>
        </p:nvSpPr>
        <p:spPr>
          <a:xfrm>
            <a:off x="6969516" y="2691904"/>
            <a:ext cx="5038477" cy="3726559"/>
          </a:xfrm>
          <a:prstGeom prst="noSmoking">
            <a:avLst/>
          </a:prstGeom>
          <a:solidFill>
            <a:srgbClr val="FF0000">
              <a:alpha val="53000"/>
            </a:srgbClr>
          </a:solidFill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02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Handling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Ready-to-Eat</a:t>
            </a:r>
            <a:r>
              <a:rPr lang="en-US" b="1" dirty="0" smtClean="0"/>
              <a:t> Food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5" y="1519631"/>
            <a:ext cx="7722973" cy="1806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14300">
                    <a:srgbClr val="FF0000">
                      <a:alpha val="0"/>
                    </a:srgbClr>
                  </a:glow>
                  <a:reflection blurRad="6350" stA="60000" endA="900" endPos="58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BARE HAND CONTACT </a:t>
            </a:r>
          </a:p>
          <a:p>
            <a:pPr marL="0" indent="0">
              <a:buNone/>
            </a:pPr>
            <a:endParaRPr lang="en-US" sz="44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14300">
                  <a:srgbClr val="FF0000">
                    <a:alpha val="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  <a:p>
            <a:pPr marL="0" indent="0">
              <a:buNone/>
            </a:pPr>
            <a:endParaRPr lang="en-US" sz="44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14300">
                  <a:srgbClr val="FF0000">
                    <a:alpha val="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07558" y="3399822"/>
            <a:ext cx="3386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Paper/tissue</a:t>
            </a:r>
          </a:p>
        </p:txBody>
      </p:sp>
    </p:spTree>
    <p:extLst>
      <p:ext uri="{BB962C8B-B14F-4D97-AF65-F5344CB8AC3E}">
        <p14:creationId xmlns:p14="http://schemas.microsoft.com/office/powerpoint/2010/main" val="25951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78" y="203879"/>
            <a:ext cx="10058400" cy="15189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Hair Restraints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16947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FDA Food Code: Food employees shall wear hair restraints such as hats, hair coverings or nets, beard restraints, and clothing that covers body hair…not applicable to counter staff serving only beverages and wrapped/packaged foods.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01" y="1935580"/>
            <a:ext cx="4079630" cy="40796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5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40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Prope</a:t>
            </a:r>
            <a:r>
              <a:rPr lang="en-US" b="1" dirty="0" smtClean="0">
                <a:solidFill>
                  <a:schemeClr val="tx1"/>
                </a:solidFill>
              </a:rPr>
              <a:t>r </a:t>
            </a:r>
            <a:r>
              <a:rPr lang="en-US" b="1" dirty="0" err="1" smtClean="0">
                <a:solidFill>
                  <a:schemeClr val="tx1"/>
                </a:solidFill>
              </a:rPr>
              <a:t>Warewashing</a:t>
            </a:r>
            <a:r>
              <a:rPr lang="en-US" b="1" dirty="0" smtClean="0">
                <a:solidFill>
                  <a:schemeClr val="tx1"/>
                </a:solidFill>
              </a:rPr>
              <a:t> Procedure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Wash </a:t>
            </a:r>
            <a:r>
              <a:rPr lang="en-US" b="1" dirty="0" smtClean="0">
                <a:solidFill>
                  <a:schemeClr val="tx1"/>
                </a:solidFill>
              </a:rPr>
              <a:t>– Rinse – Sanitize – Air </a:t>
            </a:r>
            <a:r>
              <a:rPr lang="en-US" b="1" dirty="0" smtClean="0">
                <a:solidFill>
                  <a:schemeClr val="tx1"/>
                </a:solidFill>
              </a:rPr>
              <a:t>Dry)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0686"/>
            <a:ext cx="12191999" cy="3674968"/>
          </a:xfrm>
        </p:spPr>
        <p:txBody>
          <a:bodyPr>
            <a:normAutofit fontScale="62500" lnSpcReduction="20000"/>
          </a:bodyPr>
          <a:lstStyle/>
          <a:p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1168" lvl="1" indent="0">
              <a:spcAft>
                <a:spcPts val="0"/>
              </a:spcAft>
              <a:buNone/>
            </a:pPr>
            <a:r>
              <a:rPr lang="en-US" sz="4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r>
              <a:rPr lang="en-US" sz="4100" dirty="0" smtClean="0">
                <a:solidFill>
                  <a:schemeClr val="tx1"/>
                </a:solidFill>
              </a:rPr>
              <a:t>: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smtClean="0">
                <a:solidFill>
                  <a:schemeClr val="tx1"/>
                </a:solidFill>
              </a:rPr>
              <a:t> 	removes dirt, germs, objects or 								  	impurities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4100" dirty="0" smtClean="0">
                <a:solidFill>
                  <a:schemeClr val="tx1"/>
                </a:solidFill>
              </a:rPr>
              <a:t>	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4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</a:t>
            </a:r>
            <a:r>
              <a:rPr lang="en-US" sz="4100" dirty="0" smtClean="0">
                <a:solidFill>
                  <a:schemeClr val="tx1"/>
                </a:solidFill>
              </a:rPr>
              <a:t>:   	removes food debris along with soap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sz="4100" dirty="0" smtClean="0">
              <a:solidFill>
                <a:schemeClr val="tx1"/>
              </a:solidFill>
            </a:endParaRPr>
          </a:p>
          <a:p>
            <a:pPr marL="201168" lvl="1" indent="0">
              <a:spcAft>
                <a:spcPts val="0"/>
              </a:spcAft>
              <a:buNone/>
            </a:pPr>
            <a:r>
              <a:rPr lang="en-US" sz="4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Sanitize</a:t>
            </a:r>
            <a:r>
              <a:rPr lang="en-US" sz="4100" dirty="0" smtClean="0">
                <a:solidFill>
                  <a:schemeClr val="tx1"/>
                </a:solidFill>
              </a:rPr>
              <a:t>: 	insures that the surface is free of 		</a:t>
            </a:r>
            <a:r>
              <a:rPr lang="en-US" sz="4100" dirty="0">
                <a:solidFill>
                  <a:schemeClr val="tx1"/>
                </a:solidFill>
              </a:rPr>
              <a:t>	</a:t>
            </a:r>
            <a:r>
              <a:rPr lang="en-US" sz="4100" dirty="0" smtClean="0">
                <a:solidFill>
                  <a:schemeClr val="tx1"/>
                </a:solidFill>
              </a:rPr>
              <a:t>						pathogenic microbes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sz="4100" dirty="0">
              <a:solidFill>
                <a:schemeClr val="tx1"/>
              </a:solidFill>
            </a:endParaRPr>
          </a:p>
          <a:p>
            <a:pPr marL="201168" lvl="1" indent="0">
              <a:spcAft>
                <a:spcPts val="0"/>
              </a:spcAft>
              <a:buNone/>
            </a:pPr>
            <a:r>
              <a:rPr lang="en-US" sz="4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Dry</a:t>
            </a:r>
            <a:r>
              <a:rPr lang="en-US" sz="4100" dirty="0" smtClean="0">
                <a:solidFill>
                  <a:schemeClr val="tx1"/>
                </a:solidFill>
              </a:rPr>
              <a:t>:  	dishes must be allowed to </a:t>
            </a:r>
            <a:r>
              <a:rPr lang="en-US" sz="4100" b="1" dirty="0" smtClean="0">
                <a:solidFill>
                  <a:schemeClr val="tx1"/>
                </a:solidFill>
              </a:rPr>
              <a:t>air dry </a:t>
            </a:r>
            <a:r>
              <a:rPr lang="en-US" sz="4100" dirty="0" smtClean="0">
                <a:solidFill>
                  <a:schemeClr val="tx1"/>
                </a:solidFill>
              </a:rPr>
              <a:t>before stacking (no towel drying like at 			home)</a:t>
            </a:r>
          </a:p>
          <a:p>
            <a:pPr marL="201168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7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0170"/>
            <a:ext cx="10058400" cy="135049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Proper Handling of Clean and Dirty Dishes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635" y="1846051"/>
            <a:ext cx="5600978" cy="13157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 a clean and A dirty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 crew/AREA                                                </a:t>
            </a: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800" dirty="0" smtClean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0185" y="1981979"/>
            <a:ext cx="4937760" cy="9963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hands and put on new gloves (if necessary) before handling clean dishes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realclearscience.com/blog/Dirty_dis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" y="2765800"/>
            <a:ext cx="4530566" cy="3397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dn2.hubspot.net/hub/62331/file-25220872-jpg/images/0313_warewashing_header.jpg?t=14547166807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3" y="3278244"/>
            <a:ext cx="5770963" cy="288548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6344"/>
            <a:ext cx="10058400" cy="10418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5300" b="1" dirty="0" smtClean="0">
                <a:solidFill>
                  <a:schemeClr val="tx1"/>
                </a:solidFill>
              </a:rPr>
              <a:t>Common Sanitizers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5376"/>
            <a:ext cx="10058400" cy="4416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Quaternary Ammonium (Quat)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Greater than 200 ppm </a:t>
            </a:r>
            <a:r>
              <a:rPr lang="en-US" sz="2800" dirty="0" smtClean="0">
                <a:solidFill>
                  <a:schemeClr val="tx1"/>
                </a:solidFill>
              </a:rPr>
              <a:t>concentration</a:t>
            </a:r>
          </a:p>
          <a:p>
            <a:pPr marL="384048" lvl="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 smtClean="0">
                <a:solidFill>
                  <a:schemeClr val="tx1"/>
                </a:solidFill>
              </a:rPr>
              <a:t> excellent wide range germ killer; film forming residue; low 		    	    	    toxicity &amp; corrosivity, no odor, good shelf life (usually mixed automatically)</a:t>
            </a:r>
          </a:p>
          <a:p>
            <a:pPr marL="384048" lvl="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  high price compared to bleach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Chlorine (bleach)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Between 50 to 100 ppm concentration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1168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	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 smtClean="0">
                <a:solidFill>
                  <a:schemeClr val="tx1"/>
                </a:solidFill>
              </a:rPr>
              <a:t>  inexpensive in comparison to quat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corrodes most metals, dissolves paper, cloth, other organic 	  	     		     materials, could produce toxic chlorine gas if reacting with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     acids, peroxides and some other chemicals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 Follow manufactures instructions when mixing sanitizer solutions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977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Agenda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2633"/>
            <a:ext cx="18698819" cy="4702628"/>
          </a:xfrm>
        </p:spPr>
        <p:txBody>
          <a:bodyPr numCol="2">
            <a:normAutofit/>
          </a:bodyPr>
          <a:lstStyle/>
          <a:p>
            <a:pPr marL="658368" lvl="1" indent="-457200">
              <a:buClrTx/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 of foodborne illness 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Foodborne Illness Risk Factors and Public Health Interventions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FDA Food Code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Employee Illness Reporting Agreement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Big 6 Reportable Illnesses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FDA Food Code Requirements – Risk Factor/Interventions</a:t>
            </a:r>
          </a:p>
          <a:p>
            <a:pPr marL="658368" lvl="1" indent="-45720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Good Retail Practices </a:t>
            </a:r>
          </a:p>
          <a:p>
            <a:pPr marL="0" indent="0"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98" y="-577444"/>
            <a:ext cx="11698793" cy="26189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Sanitizer Buckets – Green vs. Red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 </a:t>
            </a:r>
            <a:r>
              <a:rPr lang="en-US" sz="2700" b="1" dirty="0"/>
              <a:t>Wiping cloths should not be stored in detergent </a:t>
            </a:r>
            <a:r>
              <a:rPr lang="en-US" sz="2700" b="1" dirty="0" smtClean="0"/>
              <a:t>buckets.</a:t>
            </a:r>
            <a:r>
              <a:rPr lang="en-US" sz="2700" b="1" dirty="0"/>
              <a:t> 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smtClean="0"/>
              <a:t>Wiping cloths are stored in sanitizer buckets to </a:t>
            </a:r>
            <a:r>
              <a:rPr lang="en-US" sz="2700" b="1" dirty="0"/>
              <a:t>inhibit bacteria </a:t>
            </a:r>
            <a:r>
              <a:rPr lang="en-US" sz="2700" b="1" dirty="0" smtClean="0"/>
              <a:t>growth on the cloths</a:t>
            </a:r>
            <a:br>
              <a:rPr lang="en-US" sz="2700" b="1" dirty="0" smtClean="0"/>
            </a:br>
            <a:endParaRPr lang="en-US" sz="2700" b="1" dirty="0"/>
          </a:p>
        </p:txBody>
      </p:sp>
      <p:pic>
        <p:nvPicPr>
          <p:cNvPr id="2054" name="Picture 6" descr="http://resprofsp.com/wp-content/uploads/2013/02/labeled_bucke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562" y="2618988"/>
            <a:ext cx="4937307" cy="375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8256" y="5334625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Sanitizer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69424" y="5365295"/>
            <a:ext cx="146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Detergent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8115364" y="5476356"/>
            <a:ext cx="686992" cy="725101"/>
          </a:xfrm>
          <a:prstGeom prst="ellipse">
            <a:avLst/>
          </a:prstGeom>
          <a:solidFill>
            <a:srgbClr val="F3F3F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8" y="368603"/>
            <a:ext cx="10058400" cy="11265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Sanitizer Test Strips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s://legacy.daydots.com/assets/A1/20304-05-11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18" y="1874012"/>
            <a:ext cx="5595851" cy="42080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236x/ae/fb/1a/aefb1ad35c98f6732dd7a8625e8d5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08" y="4042980"/>
            <a:ext cx="2039111" cy="2039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img3.webstaurantstore.com/images/products/main/36754/444397/noble-chemical-cm-240-chlorine-test-paper-dispenser-10-200p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55" y="4042980"/>
            <a:ext cx="2039112" cy="2039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9659" y="1848297"/>
            <a:ext cx="5275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/>
              <a:t> Test strips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to be available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- 	Employees need to know </a:t>
            </a:r>
            <a:r>
              <a:rPr lang="en-US" sz="2400" b="1" u="sng" dirty="0" smtClean="0"/>
              <a:t>where</a:t>
            </a:r>
            <a:r>
              <a:rPr lang="en-US" sz="2400" b="1" dirty="0" smtClean="0"/>
              <a:t> the        	test strips are located and </a:t>
            </a:r>
            <a:r>
              <a:rPr lang="en-US" sz="2400" b="1" u="sng" dirty="0" smtClean="0"/>
              <a:t>how</a:t>
            </a:r>
            <a:r>
              <a:rPr lang="en-US" sz="2400" b="1" dirty="0" smtClean="0"/>
              <a:t> to 	use them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92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2505"/>
            <a:ext cx="10058400" cy="20663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TCS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(Time and Temperature Controlled for Safety)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96" y="1774968"/>
            <a:ext cx="4817567" cy="4555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3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46" y="741990"/>
            <a:ext cx="110947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Cooling TCS foods Prior to Packaging or Storing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quare (150 × 150) Small (240 × 180) Medium (640 × 479) Original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6" y="2010430"/>
            <a:ext cx="5154729" cy="3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&lt;strong&gt;Cover&lt;/strong&gt; with &lt;strong&gt;plastic&lt;/strong&gt; &lt;strong&gt;wrap&lt;/strong&gt; and let it rise for 30 minutes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5" y="2375065"/>
            <a:ext cx="5294231" cy="297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6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75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Safe </a:t>
            </a:r>
            <a:r>
              <a:rPr lang="en-US" b="1" dirty="0" smtClean="0">
                <a:solidFill>
                  <a:schemeClr val="tx1"/>
                </a:solidFill>
              </a:rPr>
              <a:t>Temperatures for </a:t>
            </a:r>
            <a:r>
              <a:rPr lang="en-US" b="1" dirty="0" smtClean="0">
                <a:solidFill>
                  <a:srgbClr val="FF0000"/>
                </a:solidFill>
              </a:rPr>
              <a:t>TCS </a:t>
            </a:r>
            <a:r>
              <a:rPr lang="en-US" b="1" dirty="0" smtClean="0">
                <a:solidFill>
                  <a:schemeClr val="tx1"/>
                </a:solidFill>
              </a:rPr>
              <a:t>Foods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865" y="1883873"/>
            <a:ext cx="1682496" cy="230532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Keep hot food </a:t>
            </a:r>
            <a:r>
              <a:rPr lang="en-US" sz="4000" dirty="0" smtClean="0">
                <a:solidFill>
                  <a:srgbClr val="FF0000"/>
                </a:solidFill>
              </a:rPr>
              <a:t>hot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2882" y="4283045"/>
            <a:ext cx="1682496" cy="171771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Greater than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5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80" y="1883873"/>
            <a:ext cx="1609344" cy="230532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Keep cold food </a:t>
            </a:r>
            <a:r>
              <a:rPr lang="en-US" sz="4000" dirty="0" smtClean="0">
                <a:solidFill>
                  <a:srgbClr val="0070C0"/>
                </a:solidFill>
              </a:rPr>
              <a:t>cold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80" y="4283044"/>
            <a:ext cx="1609344" cy="17177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 than </a:t>
            </a: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n-US" sz="5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312" y="1985779"/>
            <a:ext cx="4142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DANGER ZONE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hours max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n-US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6" descr="https://pixabay.com/static/uploads/photo/2014/03/25/15/17/cross-296395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3" y="3309218"/>
            <a:ext cx="2363690" cy="22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5101" y="1837427"/>
            <a:ext cx="167266" cy="43472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6051" y="1837426"/>
            <a:ext cx="175301" cy="43472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71033" y="2807208"/>
            <a:ext cx="2848869" cy="633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hs.ucr.edu/environmentalhealth/images/Food%20tem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55" y="0"/>
            <a:ext cx="4886695" cy="6292020"/>
          </a:xfrm>
          <a:prstGeom prst="rect">
            <a:avLst/>
          </a:prstGeom>
          <a:noFill/>
          <a:effectLst>
            <a:innerShdw blurRad="419100" dist="50800" dir="16200000">
              <a:prstClr val="black">
                <a:alpha val="50000"/>
              </a:prstClr>
            </a:inn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dercooked Chicken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47" y="159829"/>
            <a:ext cx="6389076" cy="46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3023" y="5266593"/>
            <a:ext cx="603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Thorough cooking of TCS foods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007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Reheating </a:t>
            </a:r>
            <a:r>
              <a:rPr lang="en-US" b="1" dirty="0" smtClean="0">
                <a:solidFill>
                  <a:srgbClr val="FF0000"/>
                </a:solidFill>
              </a:rPr>
              <a:t>TCS</a:t>
            </a:r>
            <a:r>
              <a:rPr lang="en-US" b="1" dirty="0" smtClean="0">
                <a:solidFill>
                  <a:schemeClr val="tx1"/>
                </a:solidFill>
              </a:rPr>
              <a:t> foods for Hot Holding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82026"/>
            <a:ext cx="4937760" cy="3751198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TCS food that is cooked, cooled and reheated for hot holding should be reheated so that all parts of the food reach a temperature of 165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 F for at least 15 seconds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600" dirty="0">
                <a:solidFill>
                  <a:schemeClr val="tx1"/>
                </a:solidFill>
              </a:rPr>
              <a:t>Note: pre-processed foods can be heated to 135</a:t>
            </a:r>
            <a:r>
              <a:rPr lang="en-US" sz="2600" baseline="30000" dirty="0">
                <a:solidFill>
                  <a:schemeClr val="tx1"/>
                </a:solidFill>
              </a:rPr>
              <a:t>o</a:t>
            </a:r>
            <a:r>
              <a:rPr lang="en-US" sz="2600" dirty="0">
                <a:solidFill>
                  <a:schemeClr val="tx1"/>
                </a:solidFill>
              </a:rPr>
              <a:t> for hot </a:t>
            </a:r>
            <a:r>
              <a:rPr lang="en-US" sz="2600" dirty="0" smtClean="0">
                <a:solidFill>
                  <a:schemeClr val="tx1"/>
                </a:solidFill>
              </a:rPr>
              <a:t>holding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Items must be hot held at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135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 </a:t>
            </a:r>
            <a:r>
              <a:rPr lang="en-US" sz="2800" dirty="0" smtClean="0">
                <a:solidFill>
                  <a:schemeClr val="tx1"/>
                </a:solidFill>
              </a:rPr>
              <a:t>or higher.</a:t>
            </a:r>
          </a:p>
          <a:p>
            <a:pPr marL="0" indent="0">
              <a:buClr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beefambassador.com/wp-content/gems/2015/05/checking-te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45972"/>
            <a:ext cx="4937125" cy="36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73737"/>
            <a:ext cx="3666744" cy="25145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Time as a Public Health Control?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i.ytimg.com/vi/i7Zkyv5pMDg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156" y="544190"/>
            <a:ext cx="8064844" cy="60486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2903838"/>
            <a:ext cx="3666744" cy="3688985"/>
          </a:xfrm>
        </p:spPr>
        <p:txBody>
          <a:bodyPr>
            <a:normAutofit lnSpcReduction="10000"/>
          </a:bodyPr>
          <a:lstStyle/>
          <a:p>
            <a:pPr algn="ctr"/>
            <a:endParaRPr lang="en-US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allowed to sit in the danger zone between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n-US" sz="3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must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discarded after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HOURS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02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Date Marking of Ready to Eat </a:t>
            </a:r>
            <a:r>
              <a:rPr lang="en-US" b="1" dirty="0" smtClean="0">
                <a:solidFill>
                  <a:srgbClr val="FF0000"/>
                </a:solidFill>
              </a:rPr>
              <a:t>TCS</a:t>
            </a:r>
            <a:r>
              <a:rPr lang="en-US" b="1" dirty="0" smtClean="0">
                <a:solidFill>
                  <a:schemeClr val="tx1"/>
                </a:solidFill>
              </a:rPr>
              <a:t> Food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SEVEN days stored at 41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</a:rPr>
              <a:t> F or less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Must be dated marked if stored longer than 24 hours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SEVEN days begins the day the TCS food is prepared </a:t>
            </a:r>
            <a:r>
              <a:rPr lang="en-US" sz="2400" b="1" u="sng" dirty="0" smtClean="0">
                <a:solidFill>
                  <a:schemeClr val="tx1"/>
                </a:solidFill>
              </a:rPr>
              <a:t>or</a:t>
            </a:r>
            <a:r>
              <a:rPr lang="en-US" sz="2400" b="1" dirty="0" smtClean="0">
                <a:solidFill>
                  <a:schemeClr val="tx1"/>
                </a:solidFill>
              </a:rPr>
              <a:t> a commercial container is opened (the prep day is day 1)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When combining food in a dish with different use-by-dates, the discard date of the dish should be based on the earliest use-by date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98" y="1667797"/>
            <a:ext cx="5160204" cy="305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Cost of foodborne illness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600" b="1" u="sng" dirty="0" smtClean="0">
                <a:solidFill>
                  <a:srgbClr val="FF0000"/>
                </a:solidFill>
              </a:rPr>
              <a:t>Cost of foodborne illness in the United States: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48 million illnesses per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128,000 hospitalizations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3,000 deaths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$10-$83 billion – estimated suffering, reduced productivity, and medical costs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88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FDA Food Code Requirements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Thawing Frozen Food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3.bp.blogspot.com/-Y6mik9s-7Mc/UB82FjuXCnI/AAAAAAAAKn8/pVLRylkW4SY/s1600/HOW+TO+THAW+GROUND+BEE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b="-9109"/>
          <a:stretch/>
        </p:blipFill>
        <p:spPr bwMode="auto">
          <a:xfrm>
            <a:off x="513379" y="3219139"/>
            <a:ext cx="3948334" cy="2921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atesapartmentsteading.files.wordpress.com/2013/01/mic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45" y="1915297"/>
            <a:ext cx="4707284" cy="28041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ngimg.com/upload/refrigerator_PNG90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65" y="711069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3639" y="2450927"/>
            <a:ext cx="219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Running Water</a:t>
            </a:r>
          </a:p>
          <a:p>
            <a:pPr algn="ctr"/>
            <a:r>
              <a:rPr lang="en-US" sz="2400" b="1" dirty="0" smtClean="0"/>
              <a:t>(70</a:t>
            </a:r>
            <a:r>
              <a:rPr lang="en-US" sz="2400" b="1" baseline="30000" dirty="0" smtClean="0"/>
              <a:t>o </a:t>
            </a:r>
            <a:r>
              <a:rPr lang="en-US" sz="2400" b="1" dirty="0" smtClean="0"/>
              <a:t>F or cooler)</a:t>
            </a:r>
            <a:endParaRPr lang="en-US" sz="2400" b="1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09147" y="4435765"/>
            <a:ext cx="198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Microwave</a:t>
            </a:r>
          </a:p>
          <a:p>
            <a:pPr algn="ctr"/>
            <a:r>
              <a:rPr lang="en-US" sz="2400" b="1" dirty="0" smtClean="0"/>
              <a:t>(thaw &amp; cook)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4338" y="4719493"/>
            <a:ext cx="196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Refrigerator</a:t>
            </a:r>
          </a:p>
          <a:p>
            <a:pPr algn="ctr"/>
            <a:r>
              <a:rPr lang="en-US" sz="2400" b="1" dirty="0" smtClean="0"/>
              <a:t>(stays &lt;41</a:t>
            </a:r>
            <a:r>
              <a:rPr lang="en-US" sz="2400" b="1" baseline="30000" dirty="0" smtClean="0"/>
              <a:t>o </a:t>
            </a:r>
            <a:r>
              <a:rPr lang="en-US" sz="2400" b="1" dirty="0" smtClean="0"/>
              <a:t>F)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7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97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Open Air Coolers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kirwenssupermarket.com/Sandwich%20Cooler.jpg?0.484562555486469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86" y="1841158"/>
            <a:ext cx="5914764" cy="44360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224" y="3083207"/>
            <a:ext cx="50040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b="1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Prepare sandwiches/salads with cold ingredients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Cool prepared items to a safe temp. in a refrigerator </a:t>
            </a:r>
            <a:r>
              <a:rPr lang="en-US" sz="2800" b="1" u="sng" dirty="0" smtClean="0"/>
              <a:t>before</a:t>
            </a:r>
            <a:r>
              <a:rPr lang="en-US" sz="2800" b="1" dirty="0" smtClean="0"/>
              <a:t> packaging and placing in the open air cooler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060" y="2051224"/>
            <a:ext cx="5263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air coolers are designed 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hold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cool!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9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02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Buffet Tables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atlce.com/img/p/17-58-thickb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7" y="1737360"/>
            <a:ext cx="4949799" cy="4563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6236" y="2033955"/>
            <a:ext cx="6227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/>
              <a:t>Properly heat or cool foods </a:t>
            </a:r>
            <a:r>
              <a:rPr lang="en-US" sz="2800" b="1" u="sng" dirty="0" smtClean="0"/>
              <a:t>before</a:t>
            </a:r>
            <a:r>
              <a:rPr lang="en-US" sz="2800" b="1" dirty="0" smtClean="0"/>
              <a:t> placing on the buffet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Designed for cold/hot holding (</a:t>
            </a:r>
            <a:r>
              <a:rPr lang="en-US" sz="2800" b="1" u="sng" dirty="0"/>
              <a:t>not </a:t>
            </a:r>
            <a:r>
              <a:rPr lang="en-US" sz="2800" b="1" dirty="0"/>
              <a:t>designed for cooling or heating</a:t>
            </a:r>
            <a:r>
              <a:rPr lang="en-US" sz="28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/>
              <a:t>Sneeze guards are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/>
              <a:t>Avoid loose clothing (i.e. winter jackets with attached gloves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/>
              <a:t>Best to discard uneaten TCS food to avoid temperature abuse (4 hours)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66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Good Retail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Good Retail Practices are preventative measures to control the addition of pathogens, chemicals, and physical objects into foods.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4" y="1886457"/>
            <a:ext cx="3248252" cy="324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48109"/>
            <a:ext cx="10058400" cy="20345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Store utensils handle up or facing one direction to minimize bare hand contact on the food contact area of the utensil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disposable utensils conta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12" y="3042976"/>
            <a:ext cx="3785283" cy="283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Uline Plastic Utensil Combo Kit - Heavy Weight, Clear - Box of 180 - S-116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disposable utensils contai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37" y="2264587"/>
            <a:ext cx="4081979" cy="292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340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Personal Beverages in the Kitchen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en-US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newimg.globalmarket.com/PicLib/707/697707/prod/2_1313983961846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7219" y="2582863"/>
            <a:ext cx="3378200" cy="3378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</a:p>
        </p:txBody>
      </p:sp>
      <p:pic>
        <p:nvPicPr>
          <p:cNvPr id="8200" name="Picture 8" descr="Image result for 20 oz bot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72" y="2582334"/>
            <a:ext cx="3378729" cy="3378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About Dented or Bulging Cans?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3838" y="1999610"/>
            <a:ext cx="5771015" cy="4039445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 smtClean="0"/>
          </a:p>
          <a:p>
            <a:pPr marL="201168" lvl="1" indent="0" algn="ctr">
              <a:buNone/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or DISCARD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cans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have </a:t>
            </a:r>
            <a:r>
              <a:rPr lang="en-US" sz="3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</a:t>
            </a: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dents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are </a:t>
            </a: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bulging</a:t>
            </a:r>
            <a:endParaRPr lang="en-US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1168" lvl="1" indent="0">
              <a:spcAft>
                <a:spcPts val="200"/>
              </a:spcAft>
              <a:buNone/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marL="201168" lvl="1" indent="0">
              <a:spcAft>
                <a:spcPts val="200"/>
              </a:spcAft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Why???</a:t>
            </a:r>
          </a:p>
          <a:p>
            <a:pPr marL="201168" lvl="1" indent="0">
              <a:spcAft>
                <a:spcPts val="200"/>
              </a:spcAft>
              <a:buNone/>
            </a:pPr>
            <a:endParaRPr lang="en-US" sz="2600" u="sng" dirty="0" smtClean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  <a:buClrTx/>
            </a:pPr>
            <a:r>
              <a:rPr lang="en-US" sz="3000" dirty="0" smtClean="0">
                <a:solidFill>
                  <a:schemeClr val="tx1"/>
                </a:solidFill>
              </a:rPr>
              <a:t>A dent may cause a break in the seal allowing bacteria to grow inside the can.</a:t>
            </a:r>
          </a:p>
          <a:p>
            <a:pPr marL="201168" lvl="1" indent="0">
              <a:spcAft>
                <a:spcPts val="200"/>
              </a:spcAft>
              <a:buClrTx/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  <a:buClrTx/>
            </a:pPr>
            <a:r>
              <a:rPr lang="en-US" sz="3000" dirty="0" smtClean="0">
                <a:solidFill>
                  <a:schemeClr val="tx1"/>
                </a:solidFill>
              </a:rPr>
              <a:t>Clostridium botulinum (C.botulinum) in a bulging can, although rare, is a deadly bacteria. </a:t>
            </a:r>
          </a:p>
          <a:p>
            <a:pPr marL="384048" lvl="2" indent="0">
              <a:lnSpc>
                <a:spcPts val="2400"/>
              </a:lnSpc>
              <a:spcAft>
                <a:spcPts val="2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1.gstatic.com/images?q=tbn:ANd9GcQoTPib0Wi56gcHJBkeLHJS6g31AAxGFoo_XsIjAKTrXV1WBsC1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" y="1868986"/>
            <a:ext cx="2694968" cy="42695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54" y="1868986"/>
            <a:ext cx="3262587" cy="4269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540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-cdn.tripadvisor.com/media/photo-s/06/28/51/81/dirty-fan-in-famil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93" y="1737360"/>
            <a:ext cx="6107573" cy="45862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125830"/>
            <a:ext cx="10058400" cy="17532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Make Sure To Schedule Cleaning for All Equipment in the Kitchen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160682"/>
            <a:ext cx="10058400" cy="17532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Once a food is sold it cannot come back to the kitchen and be re-sold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70" y="1913894"/>
            <a:ext cx="6280219" cy="440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considered an outbreak?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14337" cy="4104492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 North Dakota, a foodborne outbreak is defined as: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An </a:t>
            </a:r>
            <a:r>
              <a:rPr lang="en-US" sz="2400" dirty="0"/>
              <a:t>incident in which </a:t>
            </a:r>
            <a:r>
              <a:rPr lang="en-US" sz="2400" u="sng" dirty="0"/>
              <a:t>two or more unrelated people</a:t>
            </a:r>
            <a:r>
              <a:rPr lang="en-US" sz="2400" dirty="0"/>
              <a:t> experience a similar illness </a:t>
            </a:r>
            <a:r>
              <a:rPr lang="en-US" sz="2400" dirty="0" smtClean="0"/>
              <a:t>after ingestion </a:t>
            </a:r>
            <a:r>
              <a:rPr lang="en-US" sz="2400" dirty="0"/>
              <a:t>of a common food and epidemiologic analysis implicates the food as </a:t>
            </a:r>
            <a:r>
              <a:rPr lang="en-US" sz="2400" dirty="0" smtClean="0"/>
              <a:t>the source </a:t>
            </a:r>
            <a:r>
              <a:rPr lang="en-US" sz="2400" dirty="0"/>
              <a:t>of the </a:t>
            </a:r>
            <a:r>
              <a:rPr lang="en-US" sz="2400" dirty="0" smtClean="0"/>
              <a:t>illness. </a:t>
            </a:r>
          </a:p>
          <a:p>
            <a:r>
              <a:rPr lang="en-US" sz="2400" dirty="0" smtClean="0"/>
              <a:t>-An </a:t>
            </a:r>
            <a:r>
              <a:rPr lang="en-US" sz="2400" dirty="0"/>
              <a:t>unexplained, unexpected increase of a similar illness (cluster) and food is </a:t>
            </a:r>
            <a:r>
              <a:rPr lang="en-US" sz="2400" dirty="0" smtClean="0"/>
              <a:t>a likely </a:t>
            </a:r>
            <a:r>
              <a:rPr lang="en-US" sz="2400" dirty="0"/>
              <a:t>source.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31" y="2263222"/>
            <a:ext cx="4149812" cy="3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Foodborne Illness Risk Factors and Public Health Interventions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Epidemiological outbreak data repeatedly identify five major risk factors related to employee behaviors and preparation practices in retail and food service establishments as contributing to foodborne illness: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Improper holding </a:t>
            </a:r>
            <a:r>
              <a:rPr lang="en-US" dirty="0" smtClean="0">
                <a:solidFill>
                  <a:srgbClr val="FF0000"/>
                </a:solidFill>
              </a:rPr>
              <a:t>temperatures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Inadequate cooking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Contaminated equipment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Food </a:t>
            </a:r>
            <a:r>
              <a:rPr lang="en-US" dirty="0">
                <a:solidFill>
                  <a:srgbClr val="FF0000"/>
                </a:solidFill>
              </a:rPr>
              <a:t>from unsafe </a:t>
            </a:r>
            <a:r>
              <a:rPr lang="en-US" dirty="0" smtClean="0">
                <a:solidFill>
                  <a:srgbClr val="FF0000"/>
                </a:solidFill>
              </a:rPr>
              <a:t>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Poor </a:t>
            </a:r>
            <a:r>
              <a:rPr lang="en-US" dirty="0">
                <a:solidFill>
                  <a:srgbClr val="FF0000"/>
                </a:solidFill>
              </a:rPr>
              <a:t>personal hygiene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Investigation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contact is made from the complainant, establishment and/or local epidemiologist concerning a possible foodborne illness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local epidemiologist and EHPs gather more information pertaining to the possible foodborne illness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it meets definition criteria, a complete investigation is conducted:</a:t>
            </a:r>
          </a:p>
          <a:p>
            <a:pPr lvl="1"/>
            <a:r>
              <a:rPr lang="en-US" dirty="0" smtClean="0"/>
              <a:t>Sample collection for analysis at state lab to determine infectious etiology (if available)</a:t>
            </a:r>
          </a:p>
          <a:p>
            <a:pPr lvl="1"/>
            <a:r>
              <a:rPr lang="en-US" dirty="0" smtClean="0"/>
              <a:t>Thorough review of the establishments policies, procedures and employee illness logs with a minimum of 2 EHPs</a:t>
            </a:r>
          </a:p>
          <a:p>
            <a:pPr lvl="1"/>
            <a:r>
              <a:rPr lang="en-US" dirty="0" smtClean="0"/>
              <a:t>Review of inspection history</a:t>
            </a:r>
          </a:p>
          <a:p>
            <a:pPr lvl="1"/>
            <a:r>
              <a:rPr lang="en-US" dirty="0" smtClean="0"/>
              <a:t>Interviews of additional patrons or staff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Final </a:t>
            </a:r>
            <a:r>
              <a:rPr lang="en-US" dirty="0"/>
              <a:t>report generated and submitted to required parties</a:t>
            </a:r>
          </a:p>
        </p:txBody>
      </p:sp>
      <p:sp>
        <p:nvSpPr>
          <p:cNvPr id="4" name="AutoShape 2" descr="Image result for magnifying glass"/>
          <p:cNvSpPr>
            <a:spLocks noChangeAspect="1" noChangeArrowheads="1"/>
          </p:cNvSpPr>
          <p:nvPr/>
        </p:nvSpPr>
        <p:spPr bwMode="auto">
          <a:xfrm>
            <a:off x="63500" y="-966788"/>
            <a:ext cx="2085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67" y="414868"/>
            <a:ext cx="1558025" cy="16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848" y="2587752"/>
            <a:ext cx="98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QUESTIONS / COMMENTS?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90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FDA Food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Food Code addresses controls for </a:t>
            </a:r>
            <a:r>
              <a:rPr lang="en-US" sz="2800" dirty="0" smtClean="0">
                <a:solidFill>
                  <a:schemeClr val="tx1"/>
                </a:solidFill>
              </a:rPr>
              <a:t>five key risk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Demonstration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Employee </a:t>
            </a:r>
            <a:r>
              <a:rPr lang="en-US" sz="2800" dirty="0">
                <a:solidFill>
                  <a:schemeClr val="tx1"/>
                </a:solidFill>
              </a:rPr>
              <a:t>health </a:t>
            </a:r>
            <a:r>
              <a:rPr lang="en-US" sz="2800" dirty="0" smtClean="0">
                <a:solidFill>
                  <a:schemeClr val="tx1"/>
                </a:solidFill>
              </a:rPr>
              <a:t>controls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ontrolling </a:t>
            </a:r>
            <a:r>
              <a:rPr lang="en-US" sz="2800" dirty="0">
                <a:solidFill>
                  <a:schemeClr val="tx1"/>
                </a:solidFill>
              </a:rPr>
              <a:t>hands as a vehicle of </a:t>
            </a:r>
            <a:r>
              <a:rPr lang="en-US" sz="2800" dirty="0" smtClean="0">
                <a:solidFill>
                  <a:schemeClr val="tx1"/>
                </a:solidFill>
              </a:rPr>
              <a:t>contamination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Time </a:t>
            </a:r>
            <a:r>
              <a:rPr lang="en-US" sz="2800" dirty="0">
                <a:solidFill>
                  <a:schemeClr val="tx1"/>
                </a:solidFill>
              </a:rPr>
              <a:t>and temperature parameters for controlling </a:t>
            </a:r>
            <a:r>
              <a:rPr lang="en-US" sz="2800" dirty="0" smtClean="0">
                <a:solidFill>
                  <a:schemeClr val="tx1"/>
                </a:solidFill>
              </a:rPr>
              <a:t>pathogens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Consumer </a:t>
            </a:r>
            <a:r>
              <a:rPr lang="en-US" sz="2800" dirty="0">
                <a:solidFill>
                  <a:schemeClr val="tx1"/>
                </a:solidFill>
              </a:rPr>
              <a:t>advisory.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2013 FDA Food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Why 2013?</a:t>
            </a:r>
          </a:p>
          <a:p>
            <a:pPr marL="578358" lvl="1" indent="-285750">
              <a:buClrTx/>
            </a:pPr>
            <a:r>
              <a:rPr lang="en-US" sz="2800" dirty="0" smtClean="0">
                <a:solidFill>
                  <a:schemeClr val="tx1"/>
                </a:solidFill>
              </a:rPr>
              <a:t>Formerly 2009</a:t>
            </a:r>
          </a:p>
          <a:p>
            <a:pPr marL="578358" lvl="1" indent="-285750">
              <a:buClrTx/>
            </a:pPr>
            <a:r>
              <a:rPr lang="en-US" sz="2800" dirty="0" smtClean="0">
                <a:solidFill>
                  <a:schemeClr val="tx1"/>
                </a:solidFill>
              </a:rPr>
              <a:t>FDA </a:t>
            </a:r>
            <a:r>
              <a:rPr lang="en-US" sz="2800" dirty="0">
                <a:solidFill>
                  <a:schemeClr val="tx1"/>
                </a:solidFill>
              </a:rPr>
              <a:t>updates the food code every 4 years (with supplements every 2 years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578358" lvl="1" indent="-285750">
              <a:buClrTx/>
            </a:pPr>
            <a:r>
              <a:rPr lang="en-US" sz="2800" dirty="0" smtClean="0">
                <a:solidFill>
                  <a:schemeClr val="tx1"/>
                </a:solidFill>
              </a:rPr>
              <a:t>2017 Food Code was not released until February 2018 after adoption by ND </a:t>
            </a:r>
          </a:p>
          <a:p>
            <a:pPr marL="761238" lvl="2" indent="-285750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Note: search </a:t>
            </a:r>
            <a:r>
              <a:rPr lang="en-US" sz="2400" i="1" dirty="0" smtClean="0">
                <a:solidFill>
                  <a:schemeClr val="tx1"/>
                </a:solidFill>
              </a:rPr>
              <a:t>2013 FDA Food Code</a:t>
            </a:r>
            <a:r>
              <a:rPr lang="en-US" sz="2400" dirty="0" smtClean="0">
                <a:solidFill>
                  <a:schemeClr val="tx1"/>
                </a:solidFill>
              </a:rPr>
              <a:t> download PDF document and you can search any term in the code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78358" lvl="1" indent="-285750"/>
            <a:endParaRPr lang="en-US" dirty="0" smtClean="0"/>
          </a:p>
          <a:p>
            <a:pPr marL="29260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33153"/>
            <a:ext cx="10058400" cy="70420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2013 FDA Food Code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7750" y="3206788"/>
            <a:ext cx="4538419" cy="303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288" y="1826212"/>
            <a:ext cx="1047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trike="sngStrike" dirty="0" smtClean="0">
                <a:solidFill>
                  <a:schemeClr val="bg2">
                    <a:lumMod val="75000"/>
                  </a:schemeClr>
                </a:solidFill>
              </a:rPr>
              <a:t>Potentially Hazardous Food (PHF)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 smtClean="0"/>
              <a:t>Time/Temperature Control for Safety Food (</a:t>
            </a:r>
            <a:r>
              <a:rPr lang="en-US" sz="3600" b="1" dirty="0" smtClean="0">
                <a:solidFill>
                  <a:srgbClr val="FF0000"/>
                </a:solidFill>
              </a:rPr>
              <a:t>TCS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3117936"/>
            <a:ext cx="5908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</a:t>
            </a:r>
            <a:r>
              <a:rPr lang="en-US" sz="2800" dirty="0" smtClean="0">
                <a:solidFill>
                  <a:srgbClr val="FF0000"/>
                </a:solidFill>
              </a:rPr>
              <a:t>TCS</a:t>
            </a:r>
            <a:r>
              <a:rPr lang="en-US" sz="2800" dirty="0" smtClean="0"/>
              <a:t> foods: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Raw meats and poultry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Cooked plant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Cut melons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Shell eggs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Dairy products</a:t>
            </a:r>
          </a:p>
          <a:p>
            <a:pPr lvl="5"/>
            <a:r>
              <a:rPr lang="en-US" sz="2800" dirty="0"/>
              <a:t>	</a:t>
            </a:r>
            <a:r>
              <a:rPr lang="en-US" sz="2800" dirty="0" smtClean="0"/>
              <a:t>		         …and</a:t>
            </a:r>
          </a:p>
        </p:txBody>
      </p:sp>
    </p:spTree>
    <p:extLst>
      <p:ext uri="{BB962C8B-B14F-4D97-AF65-F5344CB8AC3E}">
        <p14:creationId xmlns:p14="http://schemas.microsoft.com/office/powerpoint/2010/main" val="32531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6332"/>
            <a:ext cx="10058400" cy="90757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2013 FDA Food Code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255" y="3410999"/>
            <a:ext cx="5340188" cy="251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68" y="2431054"/>
            <a:ext cx="4234741" cy="2867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782055"/>
            <a:ext cx="983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TCS</a:t>
            </a:r>
            <a:r>
              <a:rPr lang="en-US" sz="2800" b="1" dirty="0" smtClean="0"/>
              <a:t> Foods Now Include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7727" y="2612291"/>
            <a:ext cx="492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Cut Leafy Greens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882" y="5496416"/>
            <a:ext cx="410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Cut Tomatoes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27407</TotalTime>
  <Words>1829</Words>
  <Application>Microsoft Office PowerPoint</Application>
  <PresentationFormat>Widescreen</PresentationFormat>
  <Paragraphs>285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 Unicode MS</vt:lpstr>
      <vt:lpstr>Aharoni</vt:lpstr>
      <vt:lpstr>Arial</vt:lpstr>
      <vt:lpstr>Baskerville Old Face</vt:lpstr>
      <vt:lpstr>Calibri</vt:lpstr>
      <vt:lpstr>Calibri Light</vt:lpstr>
      <vt:lpstr>Wingdings</vt:lpstr>
      <vt:lpstr>Retrospect</vt:lpstr>
      <vt:lpstr>          Northern Region Association of Safety Professionals    </vt:lpstr>
      <vt:lpstr>Introduction</vt:lpstr>
      <vt:lpstr>Agenda</vt:lpstr>
      <vt:lpstr>Cost of foodborne illness </vt:lpstr>
      <vt:lpstr>Foodborne Illness Risk Factors and Public Health Interventions </vt:lpstr>
      <vt:lpstr>FDA Food Code</vt:lpstr>
      <vt:lpstr>2013 FDA Food Code</vt:lpstr>
      <vt:lpstr>2013 FDA Food Code</vt:lpstr>
      <vt:lpstr>2013 FDA Food Code</vt:lpstr>
      <vt:lpstr> Employee Illness Reporting Agreement  </vt:lpstr>
      <vt:lpstr>Employee Illness Reporting Agreement</vt:lpstr>
      <vt:lpstr>The Big 6 Reportable Illnesses</vt:lpstr>
      <vt:lpstr>Hepatitis A</vt:lpstr>
      <vt:lpstr>PowerPoint Presentation</vt:lpstr>
      <vt:lpstr>Typhoid Fever (S. Typhi)</vt:lpstr>
      <vt:lpstr>Non-typhoidal Salmonella</vt:lpstr>
      <vt:lpstr>STEC (Shiga toxin-producing E. coli)</vt:lpstr>
      <vt:lpstr>Norovirus</vt:lpstr>
      <vt:lpstr>Shigella spp.</vt:lpstr>
      <vt:lpstr>PowerPoint Presentation</vt:lpstr>
      <vt:lpstr>Hand Sinks and Hand Washing</vt:lpstr>
      <vt:lpstr>Hand Washing Statistics  (according to the CDC)</vt:lpstr>
      <vt:lpstr>Hand Washing</vt:lpstr>
      <vt:lpstr>Proper Glove Use</vt:lpstr>
      <vt:lpstr>Handling Ready-to-Eat Food</vt:lpstr>
      <vt:lpstr> Hair Restraints</vt:lpstr>
      <vt:lpstr>Proper Warewashing Procedure (Wash – Rinse – Sanitize – Air Dry)</vt:lpstr>
      <vt:lpstr>Proper Handling of Clean and Dirty Dishes</vt:lpstr>
      <vt:lpstr>         Common Sanitizers</vt:lpstr>
      <vt:lpstr>Sanitizer Buckets – Green vs. Red  Wiping cloths should not be stored in detergent buckets.   Wiping cloths are stored in sanitizer buckets to inhibit bacteria growth on the cloths </vt:lpstr>
      <vt:lpstr>Sanitizer Test Strips</vt:lpstr>
      <vt:lpstr>      TCS  (Time and Temperature Controlled for Safety)  </vt:lpstr>
      <vt:lpstr>  Cooling TCS foods Prior to Packaging or Storing </vt:lpstr>
      <vt:lpstr> Safe Temperatures for TCS Foods</vt:lpstr>
      <vt:lpstr>PowerPoint Presentation</vt:lpstr>
      <vt:lpstr>PowerPoint Presentation</vt:lpstr>
      <vt:lpstr>Reheating TCS foods for Hot Holding</vt:lpstr>
      <vt:lpstr>Using Time as a Public Health Control?</vt:lpstr>
      <vt:lpstr>Date Marking of Ready to Eat TCS Food</vt:lpstr>
      <vt:lpstr> FDA Food Code Requirements Thawing Frozen Food</vt:lpstr>
      <vt:lpstr>Open Air Coolers</vt:lpstr>
      <vt:lpstr>Buffet Tables</vt:lpstr>
      <vt:lpstr>Good Retail Practices</vt:lpstr>
      <vt:lpstr> Store utensils handle up or facing one direction to minimize bare hand contact on the food contact area of the utensil</vt:lpstr>
      <vt:lpstr>Personal Beverages in the Kitchen </vt:lpstr>
      <vt:lpstr>What About Dented or Bulging Cans?</vt:lpstr>
      <vt:lpstr>Make Sure To Schedule Cleaning for All Equipment in the Kitchen</vt:lpstr>
      <vt:lpstr>Once a food is sold it cannot come back to the kitchen and be re-sold</vt:lpstr>
      <vt:lpstr>What is considered an outbreak?</vt:lpstr>
      <vt:lpstr>Investigation Process</vt:lpstr>
      <vt:lpstr>PowerPoint Presentation</vt:lpstr>
    </vt:vector>
  </TitlesOfParts>
  <Company>City of Fargo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Fargo cass public health &amp;  west fargo school kitchen inspections</dc:title>
  <dc:creator>Bradly Schneider</dc:creator>
  <cp:lastModifiedBy>Grant Larson</cp:lastModifiedBy>
  <cp:revision>469</cp:revision>
  <cp:lastPrinted>2018-11-14T20:42:09Z</cp:lastPrinted>
  <dcterms:created xsi:type="dcterms:W3CDTF">2016-07-01T18:12:36Z</dcterms:created>
  <dcterms:modified xsi:type="dcterms:W3CDTF">2018-11-21T14:41:53Z</dcterms:modified>
</cp:coreProperties>
</file>