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430" r:id="rId5"/>
    <p:sldMasterId id="2147484442" r:id="rId6"/>
  </p:sldMasterIdLst>
  <p:notesMasterIdLst>
    <p:notesMasterId r:id="rId31"/>
  </p:notesMasterIdLst>
  <p:handoutMasterIdLst>
    <p:handoutMasterId r:id="rId32"/>
  </p:handoutMasterIdLst>
  <p:sldIdLst>
    <p:sldId id="609" r:id="rId7"/>
    <p:sldId id="434" r:id="rId8"/>
    <p:sldId id="403" r:id="rId9"/>
    <p:sldId id="613" r:id="rId10"/>
    <p:sldId id="614" r:id="rId11"/>
    <p:sldId id="606" r:id="rId12"/>
    <p:sldId id="607" r:id="rId13"/>
    <p:sldId id="597" r:id="rId14"/>
    <p:sldId id="598" r:id="rId15"/>
    <p:sldId id="615" r:id="rId16"/>
    <p:sldId id="616" r:id="rId17"/>
    <p:sldId id="617" r:id="rId18"/>
    <p:sldId id="632" r:id="rId19"/>
    <p:sldId id="633" r:id="rId20"/>
    <p:sldId id="624" r:id="rId21"/>
    <p:sldId id="625" r:id="rId22"/>
    <p:sldId id="626" r:id="rId23"/>
    <p:sldId id="282" r:id="rId24"/>
    <p:sldId id="631" r:id="rId25"/>
    <p:sldId id="630" r:id="rId26"/>
    <p:sldId id="629" r:id="rId27"/>
    <p:sldId id="627" r:id="rId28"/>
    <p:sldId id="628" r:id="rId29"/>
    <p:sldId id="305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6600FF"/>
    <a:srgbClr val="75B000"/>
    <a:srgbClr val="8BD000"/>
    <a:srgbClr val="FFFFFF"/>
    <a:srgbClr val="008000"/>
    <a:srgbClr val="FFD17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60"/>
  </p:normalViewPr>
  <p:slideViewPr>
    <p:cSldViewPr>
      <p:cViewPr varScale="1">
        <p:scale>
          <a:sx n="108" d="100"/>
          <a:sy n="108" d="100"/>
        </p:scale>
        <p:origin x="171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915" tIns="46457" rIns="92915" bIns="4645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915" tIns="46457" rIns="92915" bIns="4645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2B71CD-7C1E-4055-9A45-757B4B8D72E3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915" tIns="46457" rIns="92915" bIns="4645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2915" tIns="46457" rIns="92915" bIns="4645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D3DE350-3E79-4C49-8F87-34F600193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8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915" tIns="46457" rIns="92915" bIns="4645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915" tIns="46457" rIns="92915" bIns="4645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D24597-1794-49F1-A080-021C87DA955A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5" tIns="46457" rIns="92915" bIns="464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2915" tIns="46457" rIns="92915" bIns="4645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915" tIns="46457" rIns="92915" bIns="4645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2915" tIns="46457" rIns="92915" bIns="4645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E2DA09-0455-43D5-B674-E6AD3ACAA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2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745239-7A07-4800-9930-6CE2D8D28D3F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08" indent="-2904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574" indent="-2317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273" indent="-2317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384" indent="-2317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559" indent="-2317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734" indent="-2317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908" indent="-2317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083" indent="-2317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606C9-90C7-41BD-A2D9-70ABB745C9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DE249-23F0-4A24-BC8B-A7899823B5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93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4934" name="Slide Number Placeholder 3"/>
          <p:cNvSpPr txBox="1">
            <a:spLocks noGrp="1"/>
          </p:cNvSpPr>
          <p:nvPr/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0E171-49DE-4CFC-BA53-05B89A542B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1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C6E52B-1588-463C-9A63-BF2DE017E1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02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401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915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63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5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07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79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19EE7B-CABB-477F-883A-86A98584012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62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05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33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628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15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27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91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80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47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2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1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128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84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45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427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EAD6-E52B-431D-BD46-AC7DE1ABBACB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4DC5-EB60-49D8-9CC3-152B8071E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9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42D3F-66F9-4554-AFDF-B68815C677A8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FE39-26BB-424D-8870-C0993B29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14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48FD-D41D-454D-8246-3A48D9EC3A9D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4FEB-2C6D-4D7C-97D6-32AEF0E7E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3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5DAF-FDB3-487D-81AF-71A552981E00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10A6-ABFA-491A-AF35-F6537DA0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0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DAE7-8823-46E5-962A-C93ECEF63061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F9C9-ABB1-4621-ADAE-1A20631EA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4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8F04-9D49-4AC4-B490-A08FE847221C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E872-C491-401C-8EA1-0A9355843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6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E7B6-02BB-4B3F-AACB-1D8DD8B64A03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825B-3E04-4925-9496-E508E695C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4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632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9351-5DCC-4F29-882C-BC5646FE27BD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5C84-26E1-450F-BC46-3837F100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1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0010-FB92-4AFB-9D3D-C6E9EBEB95D6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C27E-5BE0-4C68-97D6-06FA52FB9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0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1EEA-2A0C-41A3-A159-1F093D3335C0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D1CD-D00D-4CD3-99FF-ADDBA4254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4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3888-4F26-4F9B-9394-4BBF415259B7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EC18-25D4-4BBD-8164-A6AB85071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96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59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738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62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51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5588" cy="68595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 flipV="1">
            <a:off x="0" y="6705600"/>
            <a:ext cx="9144000" cy="36513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11"/>
          <p:cNvSpPr>
            <a:spLocks noChangeArrowheads="1"/>
          </p:cNvSpPr>
          <p:nvPr userDrawn="1"/>
        </p:nvSpPr>
        <p:spPr bwMode="auto">
          <a:xfrm flipV="1">
            <a:off x="0" y="-114300"/>
            <a:ext cx="9144000" cy="55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30" name="Picture 22" descr="OSHA_LOGORGB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1905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5588" cy="68595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 flipV="1">
            <a:off x="0" y="6705600"/>
            <a:ext cx="9144000" cy="36513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11"/>
          <p:cNvSpPr>
            <a:spLocks noChangeArrowheads="1"/>
          </p:cNvSpPr>
          <p:nvPr userDrawn="1"/>
        </p:nvSpPr>
        <p:spPr bwMode="auto">
          <a:xfrm flipV="1">
            <a:off x="0" y="-114300"/>
            <a:ext cx="9144000" cy="55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3078" name="Picture 22" descr="OSHA_LOGORGB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1905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583BC2-512E-4C00-A15A-C24E4CDB9BFF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71F083-84FA-42C8-9DAB-3D1A88285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ords/osha7/eComplaintForm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ords/imis/establishmen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laws-regs/regulations/standardnumber/1904/1904.9" TargetMode="External"/><Relationship Id="rId2" Type="http://schemas.openxmlformats.org/officeDocument/2006/relationships/hyperlink" Target="https://www.osha.gov/laws-regs/regulations/standardnumber/1904/1904.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ha.gov/laws-regs/regulations/standardnumber/1904/1904.11" TargetMode="External"/><Relationship Id="rId4" Type="http://schemas.openxmlformats.org/officeDocument/2006/relationships/hyperlink" Target="https://www.osha.gov/laws-regs/regulations/standardnumber/1904/1904.1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tateplans" TargetMode="External"/><Relationship Id="rId2" Type="http://schemas.openxmlformats.org/officeDocument/2006/relationships/hyperlink" Target="https://www.osha.gov/itareportap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ha.gov/recordkeeping/naics-codes-electronic-submission" TargetMode="External"/><Relationship Id="rId4" Type="http://schemas.openxmlformats.org/officeDocument/2006/relationships/hyperlink" Target="https://www.osha.gov/recordkeeping/presentations/exempttabl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marckstate.edu/continuingeducation/ndosh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osha.gov/dep/neps/nep-program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OSHA Update</a:t>
            </a: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79B9911-F614-4C56-2D0A-A7B889E4B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76600"/>
            <a:ext cx="624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Scott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Overson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Area Director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lang="en-US" altLang="en-US" sz="2800" dirty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Bismarck Area Office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701-250-4521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overson.scott@dol.gov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9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576F1D-53DA-B55C-0AAA-B91920F6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Frequent Citations - Trenching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533E7-AE1C-8602-13C3-38F6D092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166018"/>
            <a:ext cx="8229600" cy="452596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1926.652(a)(1) – Protective Systems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1926.651(k)(2) – Competent Person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1926.651(c)(2) – Means of Egress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1926.100(a) – Head Protection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1926.651(j)(2) – Spoil Pile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1926.21(b)(2) – Employee Training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1926.651(k)(1) – Inspections by a Competent Person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1926.651(h)(1) – Water Accumulation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1926.1053(b)(1) – Ladder Extending over landing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1926.651(b)(3) – Locate Utilities by safe means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1926.651(e) – falling loads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1926.651(b)(4) – Support exposed utilities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1926.652(g)(1)(ii) – lateral movement of trench shields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1926.652(g)(1)(iii) – Ladders located outside of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6AFBEA-A68B-BC35-AEB3-2B38C500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Frequent Citations - Falls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915C8D-4580-87B9-FC8F-83235DA2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1926.501(b)(13) – Residential Fall Protection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1926.1053(b)(1) – ladder extend above landing and stable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1926.451(g)(1) – scaffold fall protection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1926.501(b)(1) – Unprotected sides and edges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1926.501(b)(10) – low sloped roofing fall protection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1926.503(a)(1) – fall protection training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1926.451(a)(6) – scaffolds designed by a qualified person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1926.501(b)(15) – Walking working surfaces other(top plates)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1926.453(b)(2)(v) – Aerial lift fall protection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1926.451(c)(2)(v) – scaffold platforms attached to forklift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1926.501(b)(11) – Steep roof fall protection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1926.100(a) – Head Protection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1926.102 – eye and face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1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568794-7F19-3ACE-F0A3-F14B68A9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Frequent Citations - Grain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877E3B-3B0F-370A-5D22-B5A05C094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1910.28(b)(3)(ii) – Tripping or stepping into holes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1910.134(d)(1)(iii) – Reasonable estimate of employee exposure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1910.146(d)(5)(</a:t>
            </a:r>
            <a:r>
              <a:rPr lang="en-US" sz="1800" kern="12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– Atmospheric Testing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1910.146(d)(6)(</a:t>
            </a:r>
            <a:r>
              <a:rPr lang="en-US" sz="1800" kern="12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– Attendant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1910.146(e)(1) – Entry  Permit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1910.212(a)(1) – Machine Guarding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1910.219(c) – Power Transmission Guarding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1910.272(e)(1)(ii) – Training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1910.272(g)(1)(</a:t>
            </a:r>
            <a:r>
              <a:rPr lang="en-US" sz="1800" kern="12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–  Bin Entry Permit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1910.272(g)(1)(ii) – Lockout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1910.272(g)(1)(iii) – Atmospheric Testing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1910.272(j)(2)(ii) - Housekeeping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1910.272(m)(3) – Preventive Maintenance Records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1910.307(c)(2)(</a:t>
            </a:r>
            <a:r>
              <a:rPr lang="en-US" sz="1800" kern="12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kern="12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Classified Electrical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4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B850-CA3F-28F9-C912-A11C7351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Programmed vs Unprogrammed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D6D89-FCE7-92F5-55FF-D49E53AD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Programmed</a:t>
            </a:r>
          </a:p>
          <a:p>
            <a:pPr lvl="1"/>
            <a:r>
              <a:rPr lang="en-US" dirty="0"/>
              <a:t>Targeted List</a:t>
            </a:r>
          </a:p>
          <a:p>
            <a:pPr lvl="1"/>
            <a:r>
              <a:rPr lang="en-US" dirty="0"/>
              <a:t>Observed Hazard under Emphasis Program</a:t>
            </a:r>
          </a:p>
          <a:p>
            <a:pPr lvl="1"/>
            <a:endParaRPr lang="en-US" dirty="0"/>
          </a:p>
          <a:p>
            <a:r>
              <a:rPr lang="en-US" dirty="0"/>
              <a:t>Unprogrammed</a:t>
            </a:r>
          </a:p>
          <a:p>
            <a:pPr lvl="1"/>
            <a:r>
              <a:rPr lang="en-US" dirty="0"/>
              <a:t>Complaints (Formal v. </a:t>
            </a:r>
            <a:r>
              <a:rPr lang="en-US" dirty="0" err="1"/>
              <a:t>NonFormal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Referrals </a:t>
            </a:r>
          </a:p>
          <a:p>
            <a:pPr lvl="1"/>
            <a:r>
              <a:rPr lang="en-US" dirty="0"/>
              <a:t>Fat/Cat</a:t>
            </a:r>
          </a:p>
        </p:txBody>
      </p:sp>
    </p:spTree>
    <p:extLst>
      <p:ext uri="{BB962C8B-B14F-4D97-AF65-F5344CB8AC3E}">
        <p14:creationId xmlns:p14="http://schemas.microsoft.com/office/powerpoint/2010/main" val="299269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337F-46C4-E443-D0B3-9D34CBE0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9F2B-100D-CD85-70EC-2CFF7DF2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26" y="1295400"/>
            <a:ext cx="8229600" cy="4525963"/>
          </a:xfrm>
        </p:spPr>
        <p:txBody>
          <a:bodyPr/>
          <a:lstStyle/>
          <a:p>
            <a:r>
              <a:rPr lang="en-US" dirty="0"/>
              <a:t>How to file?</a:t>
            </a:r>
          </a:p>
          <a:p>
            <a:pPr lvl="1"/>
            <a:r>
              <a:rPr lang="en-US" b="1" i="0" u="sng" dirty="0">
                <a:solidFill>
                  <a:srgbClr val="000000"/>
                </a:solidFill>
                <a:effectLst/>
                <a:latin typeface="Helvetica Neue"/>
                <a:hlinkClick r:id="rId2" tooltip="OSHA Online Complaint Form"/>
              </a:rPr>
              <a:t>Online - Use the Online Complaint Form</a:t>
            </a:r>
            <a:endParaRPr lang="en-US" b="1" i="0" u="sng" dirty="0">
              <a:solidFill>
                <a:srgbClr val="000000"/>
              </a:solidFill>
              <a:effectLst/>
              <a:latin typeface="Helvetica Neue"/>
            </a:endParaRPr>
          </a:p>
          <a:p>
            <a:pPr lvl="1"/>
            <a:r>
              <a:rPr lang="en-US" dirty="0"/>
              <a:t>Fax, Mail, or Email complaint		     (6742)</a:t>
            </a:r>
          </a:p>
          <a:p>
            <a:pPr lvl="1"/>
            <a:r>
              <a:rPr lang="en-US" dirty="0"/>
              <a:t>Telephone (Local Office or  1-800-321-OSHA</a:t>
            </a:r>
          </a:p>
          <a:p>
            <a:pPr lvl="1"/>
            <a:r>
              <a:rPr lang="en-US" dirty="0"/>
              <a:t>In Person at Local Area Office</a:t>
            </a:r>
          </a:p>
          <a:p>
            <a:r>
              <a:rPr lang="en-US" dirty="0"/>
              <a:t>Confidential</a:t>
            </a:r>
          </a:p>
          <a:p>
            <a:r>
              <a:rPr lang="en-US" dirty="0"/>
              <a:t>Protected by Section 11(c) of OSHA Act</a:t>
            </a:r>
          </a:p>
        </p:txBody>
      </p:sp>
    </p:spTree>
    <p:extLst>
      <p:ext uri="{BB962C8B-B14F-4D97-AF65-F5344CB8AC3E}">
        <p14:creationId xmlns:p14="http://schemas.microsoft.com/office/powerpoint/2010/main" val="62296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B40022-6F32-BE6C-24F1-41284306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Multi Employer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221D4E-CEA6-7573-7C7D-B0D28A72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How well are you controlling your </a:t>
            </a:r>
            <a:r>
              <a:rPr lang="en-US" dirty="0" err="1"/>
              <a:t>subcontrators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Inspecting the worksites and checking up on your subs.</a:t>
            </a:r>
          </a:p>
          <a:p>
            <a:endParaRPr lang="en-US" dirty="0"/>
          </a:p>
          <a:p>
            <a:r>
              <a:rPr lang="en-US" dirty="0"/>
              <a:t>Subs of Subs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046DD2-F841-5103-774F-97F57914C5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Inspection History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7C397D-8C11-E842-A7DD-18C8B25A3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38" r="67084" b="49180"/>
          <a:stretch/>
        </p:blipFill>
        <p:spPr bwMode="auto">
          <a:xfrm>
            <a:off x="1066800" y="609600"/>
            <a:ext cx="7216292" cy="5139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8E338-F029-ED6F-82C4-1CB5395B4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126163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hlinkClick r:id="rId3"/>
              </a:rPr>
              <a:t>https://www.osha.gov/ords/imis/establishment.html</a:t>
            </a:r>
            <a:endParaRPr lang="en-US" altLang="en-US" dirty="0"/>
          </a:p>
          <a:p>
            <a:pPr algn="ctr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508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FE2799-8BE6-FEBB-5562-613DB4DA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Misclassification of Workers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C7E9D9-17B8-F7E3-A747-E58BBE21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Independent Contractor</a:t>
            </a:r>
          </a:p>
          <a:p>
            <a:endParaRPr lang="en-US" dirty="0"/>
          </a:p>
          <a:p>
            <a:r>
              <a:rPr lang="en-US" dirty="0"/>
              <a:t>1099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upload.wikimedia.org/wikipedia/commons/thumb/3/32/Blank_US_Map.svg/640px-Blank_US_Map.svg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85875"/>
            <a:ext cx="73898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143000" y="1590675"/>
            <a:ext cx="7315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en-US" sz="2800" b="1" dirty="0">
                <a:latin typeface="Calibri" panose="020F0502020204030204" pitchFamily="34" charset="0"/>
                <a:cs typeface="Arial" charset="0"/>
              </a:rPr>
              <a:t>3 million people are employed by </a:t>
            </a:r>
            <a:br>
              <a:rPr lang="en-US" altLang="en-US" sz="2800" b="1" dirty="0">
                <a:latin typeface="Calibri" panose="020F0502020204030204" pitchFamily="34" charset="0"/>
                <a:cs typeface="Arial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Arial" charset="0"/>
              </a:rPr>
              <a:t>staffing companies every week.</a:t>
            </a:r>
          </a:p>
          <a:p>
            <a:pPr marL="228600" indent="0" eaLnBrk="1" hangingPunct="1">
              <a:buClr>
                <a:srgbClr val="0070C0"/>
              </a:buClr>
              <a:buSzPct val="100000"/>
              <a:defRPr/>
            </a:pPr>
            <a:r>
              <a:rPr lang="en-US" altLang="en-US" sz="2800" b="1" dirty="0">
                <a:latin typeface="Calibri" panose="020F0502020204030204" pitchFamily="34" charset="0"/>
                <a:cs typeface="Arial" charset="0"/>
              </a:rPr>
              <a:t> </a:t>
            </a:r>
          </a:p>
          <a:p>
            <a:pPr eaLnBrk="1" hangingPunct="1"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en-US" sz="2800" b="1" dirty="0">
                <a:latin typeface="Calibri" panose="020F0502020204030204" pitchFamily="34" charset="0"/>
                <a:cs typeface="Arial" charset="0"/>
              </a:rPr>
              <a:t>11 million temporary and contract employees are hired by U.S. staffing firms over the course of a year. </a:t>
            </a:r>
          </a:p>
        </p:txBody>
      </p:sp>
      <p:sp>
        <p:nvSpPr>
          <p:cNvPr id="17" name="Shape 16"/>
          <p:cNvSpPr/>
          <p:nvPr/>
        </p:nvSpPr>
        <p:spPr>
          <a:xfrm>
            <a:off x="1430338" y="1828800"/>
            <a:ext cx="6799262" cy="323691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>
              <a:alpha val="40000"/>
            </a:srgb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52400" y="5781675"/>
            <a:ext cx="26495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>
              <a:latin typeface="+mn-lt"/>
            </a:endParaRPr>
          </a:p>
          <a:p>
            <a:pPr>
              <a:defRPr/>
            </a:pPr>
            <a:r>
              <a:rPr lang="en-US" sz="1200" dirty="0">
                <a:latin typeface="+mn-lt"/>
              </a:rPr>
              <a:t>Source: American Staffing Association</a:t>
            </a:r>
            <a:r>
              <a:rPr lang="en-US" b="1" dirty="0">
                <a:latin typeface="+mn-lt"/>
              </a:rPr>
              <a:t> 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457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70C0"/>
                </a:solidFill>
                <a:latin typeface="Calibri" pitchFamily="34" charset="0"/>
              </a:rPr>
              <a:t>Rise of temp and contract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F6C-9AA5-5431-7F70-8A14A289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Recordkeeping and OSHA 300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D983-BE3B-7F04-00F6-386AB5EBA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r>
              <a:rPr lang="en-US" dirty="0"/>
              <a:t>Recordable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First Aid vs Medical Treatment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Entry on your logs within 7 days</a:t>
            </a:r>
          </a:p>
          <a:p>
            <a:r>
              <a:rPr lang="en-US" dirty="0"/>
              <a:t>Reportable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Employers must report any worker fatality within 8 hours </a:t>
            </a:r>
          </a:p>
          <a:p>
            <a:pPr marL="857250" lvl="1" indent="-457200"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amputation, loss of an eye, or hospitalization of a worker within 24 hours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9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00B0F0"/>
                </a:solidFill>
              </a:rPr>
              <a:t>Update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764F-E310-BC56-3EAD-C4510CC7163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04800" y="1166018"/>
            <a:ext cx="8534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Enforcement Stats</a:t>
            </a:r>
          </a:p>
          <a:p>
            <a:r>
              <a:rPr lang="en-US" altLang="en-US" dirty="0"/>
              <a:t>Emphasis Programs</a:t>
            </a:r>
          </a:p>
          <a:p>
            <a:r>
              <a:rPr lang="en-US" altLang="en-US" dirty="0"/>
              <a:t>Inspection &amp; Complaint Processes</a:t>
            </a:r>
          </a:p>
          <a:p>
            <a:r>
              <a:rPr lang="en-US" altLang="en-US" dirty="0"/>
              <a:t>Multi-Employer</a:t>
            </a:r>
          </a:p>
          <a:p>
            <a:r>
              <a:rPr lang="en-US" altLang="en-US" dirty="0"/>
              <a:t>Misclassification of Workers</a:t>
            </a:r>
          </a:p>
          <a:p>
            <a:r>
              <a:rPr lang="en-US" altLang="en-US" dirty="0"/>
              <a:t>Temp Labor</a:t>
            </a:r>
          </a:p>
          <a:p>
            <a:r>
              <a:rPr lang="en-US" altLang="en-US" dirty="0"/>
              <a:t>Reporting Requirements</a:t>
            </a:r>
          </a:p>
          <a:p>
            <a:r>
              <a:rPr lang="en-US" altLang="en-US" dirty="0"/>
              <a:t>Questions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60A5-34DA-9396-633A-5353D322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Recordkeeping – Recordable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7744-BB6E-7CE0-A4BE-7F5EA7046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Any work-related fatality.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Any work-related injury or illness that results in loss of consciousness, days away from work, restricted work, or transfer to another job.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Any work-related injury or illness requiring medical treatment beyond first aid.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Any work-related diagnosed case of cancer, chronic irreversible diseases, fractured or cracked bones or teeth, and punctured eardrums.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There are also special recording criteria for work-related cases involving: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2" tooltip="needlesticks and sharps injuries"/>
              </a:rPr>
              <a:t>needlesticks and sharps injuries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;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3" tooltip="medical removal"/>
              </a:rPr>
              <a:t>medical removal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;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4" tooltip="hearing loss"/>
              </a:rPr>
              <a:t>hearing loss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; and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5" tooltip="tuberculosis"/>
              </a:rPr>
              <a:t>tuberculosis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1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C7FD-6280-33D0-6AD4-7D3822E6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058"/>
            <a:ext cx="8229600" cy="1143000"/>
          </a:xfrm>
        </p:spPr>
        <p:txBody>
          <a:bodyPr/>
          <a:lstStyle/>
          <a:p>
            <a:r>
              <a:rPr lang="en-US" dirty="0"/>
              <a:t>Recordkeeping – First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ACD7-A0CC-DCEC-ED51-F77A43E1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1816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Using a non-prescription medication at nonprescription strength (for medications available in both prescription and non-prescription form, a recommendation by a physician or other licensed health care professional to use a non-prescription medication at prescription strength is considered medical treatment for recordkeeping purposes);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Administering tetanus immunizations (other immunizations, such as Hepatitis B vaccine or rabies vaccine, are considered medical treatment); Cleaning, flushing or soaking wounds on the surface of the skin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Using wound coverings such as bandages, Band-Aids™, gauze pads, etc.; or using butterfly bandages or </a:t>
            </a:r>
            <a:r>
              <a:rPr lang="en-US" sz="1300" b="0" i="0" dirty="0" err="1">
                <a:solidFill>
                  <a:srgbClr val="333333"/>
                </a:solidFill>
                <a:effectLst/>
                <a:latin typeface="Helvetica Neue"/>
              </a:rPr>
              <a:t>Steri</a:t>
            </a: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-Strips™ (other wound closing devices such as sutures, staples, etc., are considered medical treatment);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Using hot or cold therapy;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Using any non-rigid means of support, such as elastic bandages, wraps, non-rigid back belts, etc. (devices with rigid stays or other systems designed to immobilize parts of the body are considered medical treatment for recordkeeping purposes);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Using temporary immobilization devices while transporting an accident victim (e.g., splints, slings, neck collars, back boards, etc.). Drilling of a fingernail or toenail to relieve pressure, or draining fluid from a blister;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Using eye patches;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Removing foreign bodies from the eye using only irrigation or a cotton swab;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Removing splinters or foreign material from areas other than the eye by irrigation, tweezers, cotton swabs or other simple means;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Using finger guards;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Using massages (physical therapy or chiropractic treatment are considered medical treatment for recordkeeping purposes);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rgbClr val="333333"/>
                </a:solidFill>
                <a:effectLst/>
                <a:latin typeface="Helvetica Neue"/>
              </a:rPr>
              <a:t>Drinking fluids for relief of heat stress.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5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137DC9-46CE-0650-CD7E-B34CA63B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Annual Reporting of 300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FE2E11-DD03-812D-9B0D-BAEAEC1F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7418"/>
            <a:ext cx="9144000" cy="4983163"/>
          </a:xfrm>
        </p:spPr>
        <p:txBody>
          <a:bodyPr/>
          <a:lstStyle/>
          <a:p>
            <a:pPr marL="0" indent="0" algn="l">
              <a:buNone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Helvetica Neue"/>
              </a:rPr>
              <a:t>Not all establishments are covered by this reporting requirement.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Helvetica Neue"/>
              </a:rPr>
              <a:t> </a:t>
            </a: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Helvetica Neue"/>
              </a:rPr>
              <a:t>Only a small fraction of establishments is required to electronically submit their Form 300A data to OSHA. Establishments under Federal OSHA jurisdiction can use the </a:t>
            </a:r>
            <a:r>
              <a:rPr lang="en-US" sz="18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2" tooltip="OSHA ITA Applicability Tool"/>
              </a:rPr>
              <a:t>ITA Coverage Application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 Neue"/>
              </a:rPr>
              <a:t> to determine if they are required to electronically report their injury and illness information to OSHA. Establishments under State Plan jurisdiction should directly contact their </a:t>
            </a:r>
            <a:r>
              <a:rPr lang="en-US" sz="18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3" tooltip="State Plan"/>
              </a:rPr>
              <a:t>State Plan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</a:p>
          <a:p>
            <a:pPr marL="0" indent="0" algn="l">
              <a:buNone/>
            </a:pPr>
            <a:endParaRPr lang="en-US" sz="16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Helvetica Neue"/>
              </a:rPr>
              <a:t>Establishments that meet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Helvetica Neue"/>
              </a:rPr>
              <a:t>any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 Neue"/>
              </a:rPr>
              <a:t> of the following criteria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Helvetica Neue"/>
              </a:rPr>
              <a:t>DO NOT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 Neue"/>
              </a:rPr>
              <a:t> have to electronically report their information to us. Remember, these criteria apply at the establishment level, not to the firm as a whole.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The establishment's peak employment during the previous calendar year was 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Helvetica Neue"/>
              </a:rPr>
              <a:t>19 or fewer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, regardless of the establishment's industry.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The establishment's industry 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Helvetica Neue"/>
              </a:rPr>
              <a:t>is on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en-US" sz="18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4" tooltip="Non-Mandatory Appendix A to Subpart B -- Partially Exempt Industries"/>
              </a:rPr>
              <a:t>Appendix A to Subpart B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 of OSHA’s recordkeeping regulation, 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Helvetica Neue"/>
              </a:rPr>
              <a:t>regardless of the size of the establishment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The establishment had a peak employment 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Helvetica Neue"/>
              </a:rPr>
              <a:t>between 20 and 249 employees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 during the previous calendar year AND the establishment's industry 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Helvetica Neue"/>
              </a:rPr>
              <a:t>is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Helvetica Neue"/>
              </a:rPr>
              <a:t>NOT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 on </a:t>
            </a:r>
            <a:r>
              <a:rPr lang="en-US" sz="18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5" tooltip="Establishments in the following industries with 20 to 249 employees must submit injury and illness summary (Form 300A) data to OSHA electronically"/>
              </a:rPr>
              <a:t>Appendix A to Subpart 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 of OSHA’s recordkeeping regulation.</a:t>
            </a:r>
          </a:p>
        </p:txBody>
      </p:sp>
    </p:spTree>
    <p:extLst>
      <p:ext uri="{BB962C8B-B14F-4D97-AF65-F5344CB8AC3E}">
        <p14:creationId xmlns:p14="http://schemas.microsoft.com/office/powerpoint/2010/main" val="232131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F60BAE-9D2C-0F87-71AD-34E06F729F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OSHA Consultation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25EEE5-ECEF-99AA-586A-3CFAAECB5B4F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420232" y="968994"/>
            <a:ext cx="445656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/>
              <a:t>Free</a:t>
            </a:r>
          </a:p>
          <a:p>
            <a:r>
              <a:rPr lang="en-US" altLang="en-US" sz="3200" dirty="0"/>
              <a:t>Confidential</a:t>
            </a:r>
          </a:p>
          <a:p>
            <a:r>
              <a:rPr lang="en-US" altLang="en-US" sz="3200" dirty="0"/>
              <a:t>On-site audits</a:t>
            </a:r>
          </a:p>
          <a:p>
            <a:r>
              <a:rPr lang="en-US" altLang="en-US" sz="3200" dirty="0"/>
              <a:t>Sampling/Monitoring</a:t>
            </a:r>
          </a:p>
          <a:p>
            <a:r>
              <a:rPr lang="en-US" altLang="en-US" sz="3200" dirty="0"/>
              <a:t>Program Review</a:t>
            </a:r>
          </a:p>
          <a:p>
            <a:endParaRPr lang="en-US" alt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D410CD-B462-F676-622E-9537F4E96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0" r="92082" b="85538"/>
          <a:stretch/>
        </p:blipFill>
        <p:spPr bwMode="auto">
          <a:xfrm>
            <a:off x="4876800" y="1274962"/>
            <a:ext cx="2209800" cy="944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6FF6CA-5F69-19AF-6EEA-49B344972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90" r="78354" b="67796"/>
          <a:stretch/>
        </p:blipFill>
        <p:spPr bwMode="auto">
          <a:xfrm>
            <a:off x="4571999" y="2170747"/>
            <a:ext cx="4422775" cy="1462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Graphical user interface, application">
            <a:extLst>
              <a:ext uri="{FF2B5EF4-FFF2-40B4-BE49-F238E27FC236}">
                <a16:creationId xmlns:a16="http://schemas.microsoft.com/office/drawing/2014/main" id="{DEF66641-BDFB-2509-6A53-696FB34C5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90" r="78354" b="67796"/>
          <a:stretch/>
        </p:blipFill>
        <p:spPr bwMode="auto">
          <a:xfrm>
            <a:off x="4724399" y="2323147"/>
            <a:ext cx="4422775" cy="1462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AFF9C7E2-B90E-A7EC-48C5-EF93C9C1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44296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hlinkClick r:id="rId3"/>
              </a:rPr>
              <a:t>https://www.bismarckstate.edu/continuingeducation/ndosh/</a:t>
            </a:r>
            <a:endParaRPr lang="en-US" altLang="en-US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6C03DD-EAFC-2D88-02E1-251EFC7822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96" r="67442" b="52408"/>
          <a:stretch/>
        </p:blipFill>
        <p:spPr bwMode="auto">
          <a:xfrm>
            <a:off x="420232" y="4267200"/>
            <a:ext cx="3200400" cy="2128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8689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8" descr="C:\Users\gchartier\AppData\Local\Microsoft\Windows\Temporary Internet Files\Content.Outlook\GGH2LIOG\OSHA_MAC_ill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275" y="1752600"/>
            <a:ext cx="42354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3162300"/>
            <a:ext cx="91328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200" b="1" spc="-30" dirty="0">
                <a:solidFill>
                  <a:srgbClr val="002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Working Together, We Can Help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0" y="4267200"/>
            <a:ext cx="9132888" cy="103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>
                <a:latin typeface="Calibri" panose="020F0502020204030204" pitchFamily="34" charset="0"/>
              </a:rPr>
              <a:t>www.osha.gov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</a:rPr>
              <a:t>800-321-OSHA (6742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7B8091-CA25-A18F-4280-CBC9DEA1758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3200" kern="0">
                <a:solidFill>
                  <a:srgbClr val="333399"/>
                </a:solidFill>
              </a:rPr>
              <a:t>Frequently Cited Standards in 2022 - Bismarck</a:t>
            </a:r>
            <a:endParaRPr lang="en-US" sz="3200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AFD55B-5596-5223-A2AF-2EFB4C10DFA4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8229600" cy="47412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/>
              <a:t>1926.501(b)(13) – Fall Protection – Residential Construction</a:t>
            </a:r>
          </a:p>
          <a:p>
            <a:r>
              <a:rPr lang="en-US" sz="2000" kern="0"/>
              <a:t>1910.212(a)(1) – Machine Guarding</a:t>
            </a:r>
          </a:p>
          <a:p>
            <a:r>
              <a:rPr lang="en-US" sz="2000" kern="0"/>
              <a:t>1926.652(a)(1) – Protective Systems</a:t>
            </a:r>
          </a:p>
          <a:p>
            <a:r>
              <a:rPr lang="en-US" sz="2000" kern="0"/>
              <a:t>1926.651(k)(2) – Competent Person</a:t>
            </a:r>
          </a:p>
          <a:p>
            <a:r>
              <a:rPr lang="en-US" sz="2000" kern="0"/>
              <a:t>1926.501(b)(10) – Low Sloped Roofing Fall Protection</a:t>
            </a:r>
          </a:p>
          <a:p>
            <a:r>
              <a:rPr lang="en-US" sz="2000" kern="0"/>
              <a:t>1926.503(a)(1) – Fall Protection Training</a:t>
            </a:r>
          </a:p>
          <a:p>
            <a:r>
              <a:rPr lang="en-US" sz="2000" kern="0"/>
              <a:t>Section 5(a)(1) – General Duty Clause</a:t>
            </a:r>
          </a:p>
          <a:p>
            <a:r>
              <a:rPr lang="en-US" sz="2000" kern="0"/>
              <a:t>1904.39(a) – Incident Reporting </a:t>
            </a:r>
          </a:p>
          <a:p>
            <a:r>
              <a:rPr lang="en-US" sz="2000" kern="0"/>
              <a:t>1910.28(b)(1)(i) – Unprotected Sides &amp; Edges</a:t>
            </a:r>
          </a:p>
          <a:p>
            <a:r>
              <a:rPr lang="en-US" sz="2000" kern="0">
                <a:solidFill>
                  <a:srgbClr val="000000"/>
                </a:solidFill>
                <a:latin typeface="Arial"/>
              </a:rPr>
              <a:t>1926.20(b)(2) – Frequent Inspections of Worksite</a:t>
            </a:r>
          </a:p>
          <a:p>
            <a:r>
              <a:rPr lang="en-US" sz="2000" kern="0">
                <a:solidFill>
                  <a:srgbClr val="000000"/>
                </a:solidFill>
              </a:rPr>
              <a:t>1926.651(c)(2) – Means of Egress</a:t>
            </a:r>
          </a:p>
          <a:p>
            <a:r>
              <a:rPr lang="en-US" sz="2000" kern="0"/>
              <a:t>1926.1053(b)(13) – Use of Ladders</a:t>
            </a:r>
          </a:p>
          <a:p>
            <a:r>
              <a:rPr lang="en-US" sz="2000" kern="0"/>
              <a:t>1926.451(g)(1) – Scaffolding Fall Protection</a:t>
            </a:r>
          </a:p>
          <a:p>
            <a:pPr marL="0" indent="0">
              <a:buFontTx/>
              <a:buNone/>
            </a:pPr>
            <a:endParaRPr lang="en-US" sz="2000" kern="0"/>
          </a:p>
          <a:p>
            <a:pPr marL="457200" indent="-457200">
              <a:buFont typeface="+mj-lt"/>
              <a:buAutoNum type="arabicPeriod"/>
            </a:pPr>
            <a:endParaRPr lang="en-US" sz="2000" kern="0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7D6F24-1C83-4D56-EBEA-98EAA17E87EC}"/>
              </a:ext>
            </a:extLst>
          </p:cNvPr>
          <p:cNvSpPr/>
          <p:nvPr/>
        </p:nvSpPr>
        <p:spPr>
          <a:xfrm>
            <a:off x="1032161" y="609684"/>
            <a:ext cx="6844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Most frequently cited OSHA standards during FY 2022 inspections: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A875E-A8AB-2FA5-2AD3-10116B040C59}"/>
              </a:ext>
            </a:extLst>
          </p:cNvPr>
          <p:cNvSpPr/>
          <p:nvPr/>
        </p:nvSpPr>
        <p:spPr>
          <a:xfrm>
            <a:off x="259772" y="2579997"/>
            <a:ext cx="41148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Fall Protection – General Requirements (1926.501)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Respiratory Protection (1910.134)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Ladders (1926.1053)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Scaffolding (1926.451)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Hazard Communication (1910.1200)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2A9E8-9AA7-756D-8149-1941E5A6B8EB}"/>
              </a:ext>
            </a:extLst>
          </p:cNvPr>
          <p:cNvSpPr/>
          <p:nvPr/>
        </p:nvSpPr>
        <p:spPr>
          <a:xfrm>
            <a:off x="4454235" y="256308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Lockout/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Tagout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(1910.147)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Fall Protection – Training Requirements (1926.503)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Eye and Face Protection (1926.102)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Powered Industrial Trucks (1910.178)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Machine Guarding (1910.212)</a:t>
            </a:r>
          </a:p>
        </p:txBody>
      </p:sp>
      <p:sp>
        <p:nvSpPr>
          <p:cNvPr id="5" name="Rectangle 4" descr="Gray shaded box">
            <a:extLst>
              <a:ext uri="{FF2B5EF4-FFF2-40B4-BE49-F238E27FC236}">
                <a16:creationId xmlns:a16="http://schemas.microsoft.com/office/drawing/2014/main" id="{94987615-49EF-3C54-0B99-4157072660CF}"/>
              </a:ext>
            </a:extLst>
          </p:cNvPr>
          <p:cNvSpPr/>
          <p:nvPr/>
        </p:nvSpPr>
        <p:spPr bwMode="auto">
          <a:xfrm>
            <a:off x="0" y="6199120"/>
            <a:ext cx="6629400" cy="461963"/>
          </a:xfrm>
          <a:prstGeom prst="rect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www.osha.gov/top10citedstandards</a:t>
            </a:r>
          </a:p>
        </p:txBody>
      </p:sp>
    </p:spTree>
    <p:extLst>
      <p:ext uri="{BB962C8B-B14F-4D97-AF65-F5344CB8AC3E}">
        <p14:creationId xmlns:p14="http://schemas.microsoft.com/office/powerpoint/2010/main" val="42985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B7CB5EC5-BD00-2F54-FDE5-3B27F3A9DBFB}"/>
              </a:ext>
            </a:extLst>
          </p:cNvPr>
          <p:cNvSpPr txBox="1">
            <a:spLocks/>
          </p:cNvSpPr>
          <p:nvPr/>
        </p:nvSpPr>
        <p:spPr>
          <a:xfrm>
            <a:off x="1676400" y="544513"/>
            <a:ext cx="6477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/>
              <a:t>Maximum Penalties</a:t>
            </a:r>
            <a:endParaRPr lang="en-US" kern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CBD209-EF60-22CF-2286-92D944E26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5503"/>
              </p:ext>
            </p:extLst>
          </p:nvPr>
        </p:nvGraphicFramePr>
        <p:xfrm>
          <a:off x="838200" y="1905000"/>
          <a:ext cx="6934200" cy="38322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Type of Violation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New Maximum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445">
                <a:tc>
                  <a:txBody>
                    <a:bodyPr/>
                    <a:lstStyle/>
                    <a:p>
                      <a:pPr marL="800100" marR="0" lvl="1" indent="-3429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Serious and</a:t>
                      </a:r>
                    </a:p>
                    <a:p>
                      <a:pPr marL="800100" marR="0" lvl="1" indent="-3429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Other-Than-Serious</a:t>
                      </a:r>
                    </a:p>
                    <a:p>
                      <a:pPr marL="800100" marR="0" lvl="1" indent="-3429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Posting Requirements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$15,625 per violation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Willful or Repeated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$156,259 per violation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    Failure to Abate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$15,625 per day </a:t>
                      </a:r>
                      <a:br>
                        <a:rPr lang="en-US" sz="21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2100" b="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beyond the abatement date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 descr="Gray shaded box">
            <a:extLst>
              <a:ext uri="{FF2B5EF4-FFF2-40B4-BE49-F238E27FC236}">
                <a16:creationId xmlns:a16="http://schemas.microsoft.com/office/drawing/2014/main" id="{B5C37E0D-0D33-5D6F-FEB3-3D17C6B37F6D}"/>
              </a:ext>
            </a:extLst>
          </p:cNvPr>
          <p:cNvSpPr/>
          <p:nvPr/>
        </p:nvSpPr>
        <p:spPr bwMode="auto">
          <a:xfrm>
            <a:off x="0" y="6172200"/>
            <a:ext cx="6629400" cy="461963"/>
          </a:xfrm>
          <a:prstGeom prst="rect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www.osha.gov/penalties</a:t>
            </a:r>
          </a:p>
        </p:txBody>
      </p:sp>
    </p:spTree>
    <p:extLst>
      <p:ext uri="{BB962C8B-B14F-4D97-AF65-F5344CB8AC3E}">
        <p14:creationId xmlns:p14="http://schemas.microsoft.com/office/powerpoint/2010/main" val="376341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t"/>
          <a:lstStyle/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National and Regional Emphasis Programs</a:t>
            </a:r>
          </a:p>
        </p:txBody>
      </p:sp>
    </p:spTree>
    <p:extLst>
      <p:ext uri="{BB962C8B-B14F-4D97-AF65-F5344CB8AC3E}">
        <p14:creationId xmlns:p14="http://schemas.microsoft.com/office/powerpoint/2010/main" val="313312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0" t="7982" r="31891" b="5930"/>
          <a:stretch>
            <a:fillRect/>
          </a:stretch>
        </p:blipFill>
        <p:spPr bwMode="auto">
          <a:xfrm>
            <a:off x="7010400" y="2438400"/>
            <a:ext cx="1905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51DE35-12B4-AA14-E89C-243B1C36E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/>
              <a:t>FY 23 National Emphasis Programs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D729AE5-0617-9AB8-5B96-77133BDE4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Amputations in Manufacturing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Lead Exposures (GI and Construction)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Hexavalent Chromium Exposures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Process Safety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Combustible Dust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Trenching and Excavation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Primary Metals Industries (Foundries)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Shipbreaking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Heat Illness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COVID-19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Respirable Crystalline Silica </a:t>
            </a:r>
            <a:r>
              <a:rPr lang="en-US" altLang="en-US" sz="2800" dirty="0">
                <a:hlinkClick r:id="rId4"/>
              </a:rPr>
              <a:t>https://www.osha.gov/dep/neps/nep-programs.html</a:t>
            </a:r>
            <a:endParaRPr lang="en-US" altLang="en-US" sz="2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64876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AF96B5D-8B2F-F713-5D53-35CE0A281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9751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/>
              <a:t>FY 23 Regional Emphasis Programs (Region VIII)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3B8C7A7-5C00-B4CF-5613-E2041C87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6553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Regional Emphasis Programs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kern="0" dirty="0"/>
              <a:t>Fall Hazards in Construction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kern="0" dirty="0"/>
              <a:t>Roadway Work Zone Activities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kern="0" dirty="0"/>
              <a:t>Oil and Gas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kern="0" dirty="0"/>
              <a:t>Grain Handling Facilities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kern="0" dirty="0"/>
              <a:t>Workplace Violence in Residential Intellectual and Developmental Disability Facilities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kern="0" dirty="0"/>
              <a:t>Hazards in Automotive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kern="0" dirty="0"/>
              <a:t>Cut Stone and Stone Products (Silica/Slab Handling) – 327991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kern="0" dirty="0">
                <a:solidFill>
                  <a:srgbClr val="FF0000"/>
                </a:solidFill>
              </a:rPr>
              <a:t>Powered Industrial Vehicles (PIVs)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kern="0" dirty="0">
                <a:solidFill>
                  <a:srgbClr val="FF0000"/>
                </a:solidFill>
              </a:rPr>
              <a:t>Wood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Mfg</a:t>
            </a:r>
            <a:r>
              <a:rPr lang="en-US" altLang="en-US" sz="2400" kern="0" dirty="0">
                <a:solidFill>
                  <a:srgbClr val="FF0000"/>
                </a:solidFill>
              </a:rPr>
              <a:t> &amp; Processing Facilities (FY24)</a:t>
            </a:r>
          </a:p>
          <a:p>
            <a:pPr marL="342900" lvl="1" indent="0" eaLnBrk="1" hangingPunct="1">
              <a:lnSpc>
                <a:spcPct val="80000"/>
              </a:lnSpc>
              <a:buFontTx/>
              <a:buNone/>
            </a:pPr>
            <a:endParaRPr lang="en-US" altLang="en-US" sz="1800" kern="0" dirty="0"/>
          </a:p>
          <a:p>
            <a:pPr eaLnBrk="1" hangingPunct="1">
              <a:lnSpc>
                <a:spcPct val="80000"/>
              </a:lnSpc>
            </a:pPr>
            <a:endParaRPr lang="en-US" altLang="en-US" sz="1800" kern="0" dirty="0"/>
          </a:p>
          <a:p>
            <a:pPr eaLnBrk="1" hangingPunct="1">
              <a:lnSpc>
                <a:spcPct val="80000"/>
              </a:lnSpc>
            </a:pPr>
            <a:endParaRPr lang="en-US" altLang="en-US" sz="1800" kern="0" dirty="0"/>
          </a:p>
          <a:p>
            <a:pPr eaLnBrk="1" hangingPunct="1">
              <a:lnSpc>
                <a:spcPct val="80000"/>
              </a:lnSpc>
            </a:pPr>
            <a:endParaRPr lang="en-US" altLang="en-US" sz="2100" kern="0" dirty="0"/>
          </a:p>
        </p:txBody>
      </p:sp>
    </p:spTree>
    <p:extLst>
      <p:ext uri="{BB962C8B-B14F-4D97-AF65-F5344CB8AC3E}">
        <p14:creationId xmlns:p14="http://schemas.microsoft.com/office/powerpoint/2010/main" val="277411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A09704-A60D-4486-88CE-7AC1734D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Frequent Citations - AMP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4B0A1F-93B5-E729-E50C-3E0779C5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96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1910.212(a)(1) – Machine guarding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1910.212(a)(3)(ii) – point of operation guarding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1904.39(a)(2) – Failure to report injuries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1910.147(c) – Lockout Tagout programs and procedures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1910.213(c)(1) – Wood working machine guarding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 ACT of 1970 Section (5)(a)(1) – general duty clause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1910.132(d)(2) – PPE assessments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1910.134r – respiratory protection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1910.147(c)(4)(ii) – energy control procedures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1910.147(c)(6)(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periodic inspection of LO/TO program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1910.147(c)(7)(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Employee Training on LO/TO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1910.219 – Guarding for power transmission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774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0EAB1142E744CABB1FD7AF4CE0D7A" ma:contentTypeVersion="0" ma:contentTypeDescription="Create a new document." ma:contentTypeScope="" ma:versionID="9372fbada475276e291f6f20a4ad39f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b0d826bc80dbfed4a1df885786de2f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2850D4-DDE1-47F4-8B3F-3A0F3097978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743DA3-08AD-48C5-A6DC-0A9E1C648D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495CA7-62D1-40CC-B568-33B0A8821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30929</TotalTime>
  <Words>1829</Words>
  <Application>Microsoft Office PowerPoint</Application>
  <PresentationFormat>On-screen Show (4:3)</PresentationFormat>
  <Paragraphs>230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Helvetica Neue</vt:lpstr>
      <vt:lpstr>Times New Roman</vt:lpstr>
      <vt:lpstr>Wingdings</vt:lpstr>
      <vt:lpstr>Default Design</vt:lpstr>
      <vt:lpstr>2_Default Design</vt:lpstr>
      <vt:lpstr>1_Office Theme</vt:lpstr>
      <vt:lpstr>OSHA Update</vt:lpstr>
      <vt:lpstr>Update Topics</vt:lpstr>
      <vt:lpstr>PowerPoint Presentation</vt:lpstr>
      <vt:lpstr>PowerPoint Presentation</vt:lpstr>
      <vt:lpstr>PowerPoint Presentation</vt:lpstr>
      <vt:lpstr>National and Regional Emphasis Programs</vt:lpstr>
      <vt:lpstr>FY 23 National Emphasis Programs</vt:lpstr>
      <vt:lpstr>FY 23 Regional Emphasis Programs (Region VIII)</vt:lpstr>
      <vt:lpstr>Frequent Citations - AMP</vt:lpstr>
      <vt:lpstr>Frequent Citations - Trenching</vt:lpstr>
      <vt:lpstr>Frequent Citations - Falls</vt:lpstr>
      <vt:lpstr>Frequent Citations - Grain</vt:lpstr>
      <vt:lpstr>Programmed vs Unprogrammed Inspections</vt:lpstr>
      <vt:lpstr>Complaints</vt:lpstr>
      <vt:lpstr>Multi Employer</vt:lpstr>
      <vt:lpstr>Inspection History</vt:lpstr>
      <vt:lpstr>Misclassification of Workers</vt:lpstr>
      <vt:lpstr>PowerPoint Presentation</vt:lpstr>
      <vt:lpstr>Recordkeeping and OSHA 300 Logs</vt:lpstr>
      <vt:lpstr>Recordkeeping – Recordable </vt:lpstr>
      <vt:lpstr>Recordkeeping – First Aid</vt:lpstr>
      <vt:lpstr>Annual Reporting of 300 Data</vt:lpstr>
      <vt:lpstr>OSHA Consultation</vt:lpstr>
      <vt:lpstr>PowerPoint Presentation</vt:lpstr>
    </vt:vector>
  </TitlesOfParts>
  <Company>OSHA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Template - White</dc:title>
  <dc:creator>Office of Communications</dc:creator>
  <cp:lastModifiedBy>Overson, Scott - OSHA</cp:lastModifiedBy>
  <cp:revision>258</cp:revision>
  <cp:lastPrinted>2018-08-07T15:42:50Z</cp:lastPrinted>
  <dcterms:created xsi:type="dcterms:W3CDTF">2006-10-02T15:43:52Z</dcterms:created>
  <dcterms:modified xsi:type="dcterms:W3CDTF">2023-05-15T17:58:35Z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0x0101005470EAB1142E744CABB1FD7AF4CE0D7A</vt:lpwstr>
  </property>
</Properties>
</file>